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C91D60-11CC-460E-AD5F-0BA7C0EF125F}" type="datetimeFigureOut">
              <a:rPr lang="en-AU" smtClean="0"/>
              <a:t>20/11/2014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C3B2D5-7DB0-4DCA-B23F-236DA3B9CB4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18347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9A30E-E922-470E-B9EE-1CEDC0005379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405916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9A30E-E922-470E-B9EE-1CEDC0005379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024999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9A30E-E922-470E-B9EE-1CEDC0005379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781351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9A30E-E922-470E-B9EE-1CEDC0005379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40591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82724-F84B-4E04-91CE-C9747C9452CC}" type="datetimeFigureOut">
              <a:rPr lang="en-AU" smtClean="0"/>
              <a:t>20/11/2014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E39E4-537D-4B75-AC20-5850534489E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08237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82724-F84B-4E04-91CE-C9747C9452CC}" type="datetimeFigureOut">
              <a:rPr lang="en-AU" smtClean="0"/>
              <a:t>20/11/2014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E39E4-537D-4B75-AC20-5850534489E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34202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82724-F84B-4E04-91CE-C9747C9452CC}" type="datetimeFigureOut">
              <a:rPr lang="en-AU" smtClean="0"/>
              <a:t>20/11/2014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E39E4-537D-4B75-AC20-5850534489E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55883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82724-F84B-4E04-91CE-C9747C9452CC}" type="datetimeFigureOut">
              <a:rPr lang="en-AU" smtClean="0"/>
              <a:t>20/11/2014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E39E4-537D-4B75-AC20-5850534489E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3785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82724-F84B-4E04-91CE-C9747C9452CC}" type="datetimeFigureOut">
              <a:rPr lang="en-AU" smtClean="0"/>
              <a:t>20/11/2014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E39E4-537D-4B75-AC20-5850534489E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57186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82724-F84B-4E04-91CE-C9747C9452CC}" type="datetimeFigureOut">
              <a:rPr lang="en-AU" smtClean="0"/>
              <a:t>20/11/2014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E39E4-537D-4B75-AC20-5850534489E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71620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82724-F84B-4E04-91CE-C9747C9452CC}" type="datetimeFigureOut">
              <a:rPr lang="en-AU" smtClean="0"/>
              <a:t>20/11/2014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E39E4-537D-4B75-AC20-5850534489E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62227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82724-F84B-4E04-91CE-C9747C9452CC}" type="datetimeFigureOut">
              <a:rPr lang="en-AU" smtClean="0"/>
              <a:t>20/11/2014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E39E4-537D-4B75-AC20-5850534489E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60321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82724-F84B-4E04-91CE-C9747C9452CC}" type="datetimeFigureOut">
              <a:rPr lang="en-AU" smtClean="0"/>
              <a:t>20/11/2014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E39E4-537D-4B75-AC20-5850534489E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4236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82724-F84B-4E04-91CE-C9747C9452CC}" type="datetimeFigureOut">
              <a:rPr lang="en-AU" smtClean="0"/>
              <a:t>20/11/2014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E39E4-537D-4B75-AC20-5850534489E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73354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82724-F84B-4E04-91CE-C9747C9452CC}" type="datetimeFigureOut">
              <a:rPr lang="en-AU" smtClean="0"/>
              <a:t>20/11/2014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E39E4-537D-4B75-AC20-5850534489E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02591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382724-F84B-4E04-91CE-C9747C9452CC}" type="datetimeFigureOut">
              <a:rPr lang="en-AU" smtClean="0"/>
              <a:t>20/11/2014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E39E4-537D-4B75-AC20-5850534489E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96491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5657108"/>
              </p:ext>
            </p:extLst>
          </p:nvPr>
        </p:nvGraphicFramePr>
        <p:xfrm>
          <a:off x="251520" y="423989"/>
          <a:ext cx="8424936" cy="60293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8263"/>
                <a:gridCol w="1589107"/>
                <a:gridCol w="1533030"/>
                <a:gridCol w="1645753"/>
                <a:gridCol w="1589107"/>
                <a:gridCol w="1589676"/>
              </a:tblGrid>
              <a:tr h="1582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 </a:t>
                      </a:r>
                      <a:endParaRPr lang="en-A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Chemical Equations</a:t>
                      </a:r>
                      <a:endParaRPr lang="en-A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Number of moles</a:t>
                      </a:r>
                      <a:endParaRPr lang="en-A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Redox</a:t>
                      </a:r>
                      <a:endParaRPr lang="en-A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Acids and Bases</a:t>
                      </a:r>
                      <a:endParaRPr lang="en-A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Stoichiometry</a:t>
                      </a:r>
                      <a:endParaRPr lang="en-A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/>
                </a:tc>
              </a:tr>
              <a:tr h="21918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Level 1</a:t>
                      </a:r>
                      <a:endParaRPr lang="en-A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Write the electrovalence for the ions listed below:</a:t>
                      </a:r>
                    </a:p>
                    <a:p>
                      <a:pPr marL="342900" lvl="0" indent="-34290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AU" sz="1000" dirty="0">
                          <a:effectLst/>
                        </a:rPr>
                        <a:t>Lithium ion </a:t>
                      </a:r>
                    </a:p>
                    <a:p>
                      <a:pPr marL="342900" lvl="0" indent="-34290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AU" sz="1000" dirty="0">
                          <a:effectLst/>
                        </a:rPr>
                        <a:t>Carbonate </a:t>
                      </a:r>
                    </a:p>
                    <a:p>
                      <a:pPr marL="342900" lvl="0" indent="-34290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AU" sz="1000" dirty="0">
                          <a:effectLst/>
                        </a:rPr>
                        <a:t>Phosphate  </a:t>
                      </a:r>
                    </a:p>
                    <a:p>
                      <a:pPr marL="342900" lvl="0" indent="-34290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AU" sz="1000" dirty="0">
                          <a:effectLst/>
                        </a:rPr>
                        <a:t>Aluminium ion</a:t>
                      </a:r>
                      <a:endParaRPr lang="en-A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List two formulae that can be used to calculate the number of moles. Define the variables and state the units.</a:t>
                      </a:r>
                      <a:endParaRPr lang="en-A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Circle the correct answer: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a) Redox reactions involve the transfer of electrons/protons.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b) If a substance acts as an oxidant it is reduced/oxidised.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c) If a substance acts as a </a:t>
                      </a:r>
                      <a:r>
                        <a:rPr lang="en-AU" sz="1000" dirty="0" err="1">
                          <a:effectLst/>
                        </a:rPr>
                        <a:t>reductant</a:t>
                      </a:r>
                      <a:r>
                        <a:rPr lang="en-AU" sz="1000" dirty="0">
                          <a:effectLst/>
                        </a:rPr>
                        <a:t> it is reduced/oxidised.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d) When a substance is oxidised the oxidation </a:t>
                      </a:r>
                      <a:r>
                        <a:rPr lang="en-AU" sz="1000" dirty="0" smtClean="0">
                          <a:effectLst/>
                        </a:rPr>
                        <a:t>number</a:t>
                      </a:r>
                      <a:r>
                        <a:rPr lang="en-AU" sz="1000" baseline="0" dirty="0" smtClean="0">
                          <a:effectLst/>
                        </a:rPr>
                        <a:t> </a:t>
                      </a:r>
                      <a:r>
                        <a:rPr lang="en-AU" sz="1000" dirty="0" smtClean="0">
                          <a:effectLst/>
                        </a:rPr>
                        <a:t>increases/decreases</a:t>
                      </a:r>
                      <a:r>
                        <a:rPr lang="en-AU" sz="1000" dirty="0">
                          <a:effectLst/>
                        </a:rPr>
                        <a:t>.</a:t>
                      </a:r>
                      <a:endParaRPr lang="en-A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Circle the correct answer: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a) Acid base reactions involve the transfer of electrons/protons.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b) An acid is a substance that will donate/accept a proton.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c) A base is a substance that will donate/accept a proton.</a:t>
                      </a:r>
                    </a:p>
                    <a:p>
                      <a:pPr marL="22860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 </a:t>
                      </a:r>
                      <a:endParaRPr lang="en-A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List the mole ratio for the reactants in the following chemical equations: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a) CH</a:t>
                      </a:r>
                      <a:r>
                        <a:rPr lang="en-AU" sz="1000" baseline="-25000" dirty="0">
                          <a:effectLst/>
                        </a:rPr>
                        <a:t>3</a:t>
                      </a:r>
                      <a:r>
                        <a:rPr lang="en-AU" sz="1000" dirty="0">
                          <a:effectLst/>
                        </a:rPr>
                        <a:t>COOH(</a:t>
                      </a:r>
                      <a:r>
                        <a:rPr lang="en-AU" sz="1000" dirty="0" err="1">
                          <a:effectLst/>
                        </a:rPr>
                        <a:t>aq</a:t>
                      </a:r>
                      <a:r>
                        <a:rPr lang="en-AU" sz="1000" dirty="0">
                          <a:effectLst/>
                        </a:rPr>
                        <a:t>) + </a:t>
                      </a:r>
                      <a:r>
                        <a:rPr lang="en-AU" sz="1000" dirty="0" err="1">
                          <a:effectLst/>
                        </a:rPr>
                        <a:t>NaOH</a:t>
                      </a:r>
                      <a:r>
                        <a:rPr lang="en-AU" sz="1000" dirty="0">
                          <a:effectLst/>
                        </a:rPr>
                        <a:t>(</a:t>
                      </a:r>
                      <a:r>
                        <a:rPr lang="en-AU" sz="1000" dirty="0" err="1">
                          <a:effectLst/>
                        </a:rPr>
                        <a:t>aq</a:t>
                      </a:r>
                      <a:r>
                        <a:rPr lang="en-AU" sz="1000" dirty="0">
                          <a:effectLst/>
                        </a:rPr>
                        <a:t>) </a:t>
                      </a:r>
                      <a:r>
                        <a:rPr lang="en-AU" sz="1000" dirty="0">
                          <a:effectLst/>
                          <a:sym typeface="Wingdings"/>
                        </a:rPr>
                        <a:t></a:t>
                      </a:r>
                      <a:r>
                        <a:rPr lang="en-AU" sz="1000" dirty="0">
                          <a:effectLst/>
                        </a:rPr>
                        <a:t> CH</a:t>
                      </a:r>
                      <a:r>
                        <a:rPr lang="en-AU" sz="1000" baseline="-25000" dirty="0">
                          <a:effectLst/>
                        </a:rPr>
                        <a:t>3</a:t>
                      </a:r>
                      <a:r>
                        <a:rPr lang="en-AU" sz="1000" dirty="0">
                          <a:effectLst/>
                        </a:rPr>
                        <a:t>COONa(</a:t>
                      </a:r>
                      <a:r>
                        <a:rPr lang="en-AU" sz="1000" dirty="0" err="1">
                          <a:effectLst/>
                        </a:rPr>
                        <a:t>aq</a:t>
                      </a:r>
                      <a:r>
                        <a:rPr lang="en-AU" sz="1000" dirty="0">
                          <a:effectLst/>
                        </a:rPr>
                        <a:t>) + H</a:t>
                      </a:r>
                      <a:r>
                        <a:rPr lang="en-AU" sz="1000" baseline="-25000" dirty="0">
                          <a:effectLst/>
                        </a:rPr>
                        <a:t>2</a:t>
                      </a:r>
                      <a:r>
                        <a:rPr lang="en-AU" sz="1000" dirty="0">
                          <a:effectLst/>
                        </a:rPr>
                        <a:t>O(l)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b) CH</a:t>
                      </a:r>
                      <a:r>
                        <a:rPr lang="en-AU" sz="1000" baseline="-25000" dirty="0">
                          <a:effectLst/>
                        </a:rPr>
                        <a:t>4</a:t>
                      </a:r>
                      <a:r>
                        <a:rPr lang="en-AU" sz="1000" dirty="0">
                          <a:effectLst/>
                        </a:rPr>
                        <a:t>(g) + 2O</a:t>
                      </a:r>
                      <a:r>
                        <a:rPr lang="en-AU" sz="1000" baseline="-25000" dirty="0">
                          <a:effectLst/>
                        </a:rPr>
                        <a:t>2</a:t>
                      </a:r>
                      <a:r>
                        <a:rPr lang="en-AU" sz="1000" dirty="0">
                          <a:effectLst/>
                        </a:rPr>
                        <a:t>(g) </a:t>
                      </a:r>
                      <a:r>
                        <a:rPr lang="en-AU" sz="1000" dirty="0">
                          <a:effectLst/>
                          <a:sym typeface="Wingdings"/>
                        </a:rPr>
                        <a:t></a:t>
                      </a:r>
                      <a:r>
                        <a:rPr lang="en-AU" sz="1000" dirty="0">
                          <a:effectLst/>
                        </a:rPr>
                        <a:t> CO</a:t>
                      </a:r>
                      <a:r>
                        <a:rPr lang="en-AU" sz="1000" baseline="-25000" dirty="0">
                          <a:effectLst/>
                        </a:rPr>
                        <a:t>2</a:t>
                      </a:r>
                      <a:r>
                        <a:rPr lang="en-AU" sz="1000" dirty="0">
                          <a:effectLst/>
                        </a:rPr>
                        <a:t>(g) + 2H</a:t>
                      </a:r>
                      <a:r>
                        <a:rPr lang="en-AU" sz="1000" baseline="-25000" dirty="0">
                          <a:effectLst/>
                        </a:rPr>
                        <a:t>2</a:t>
                      </a:r>
                      <a:r>
                        <a:rPr lang="en-AU" sz="1000" dirty="0">
                          <a:effectLst/>
                        </a:rPr>
                        <a:t>O(g)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c) Na</a:t>
                      </a:r>
                      <a:r>
                        <a:rPr lang="en-AU" sz="1000" baseline="-25000" dirty="0">
                          <a:effectLst/>
                        </a:rPr>
                        <a:t>2</a:t>
                      </a:r>
                      <a:r>
                        <a:rPr lang="en-AU" sz="1000" dirty="0">
                          <a:effectLst/>
                        </a:rPr>
                        <a:t>CO</a:t>
                      </a:r>
                      <a:r>
                        <a:rPr lang="en-AU" sz="1000" baseline="-25000" dirty="0">
                          <a:effectLst/>
                        </a:rPr>
                        <a:t>3</a:t>
                      </a:r>
                      <a:r>
                        <a:rPr lang="en-AU" sz="1000" dirty="0">
                          <a:effectLst/>
                        </a:rPr>
                        <a:t>(</a:t>
                      </a:r>
                      <a:r>
                        <a:rPr lang="en-AU" sz="1000" dirty="0" err="1">
                          <a:effectLst/>
                        </a:rPr>
                        <a:t>aq</a:t>
                      </a:r>
                      <a:r>
                        <a:rPr lang="en-AU" sz="1000" dirty="0">
                          <a:effectLst/>
                        </a:rPr>
                        <a:t>) + CaCl</a:t>
                      </a:r>
                      <a:r>
                        <a:rPr lang="en-AU" sz="1000" baseline="-25000" dirty="0">
                          <a:effectLst/>
                        </a:rPr>
                        <a:t>2</a:t>
                      </a:r>
                      <a:r>
                        <a:rPr lang="en-AU" sz="1000" dirty="0">
                          <a:effectLst/>
                        </a:rPr>
                        <a:t>(</a:t>
                      </a:r>
                      <a:r>
                        <a:rPr lang="en-AU" sz="1000" dirty="0" err="1">
                          <a:effectLst/>
                        </a:rPr>
                        <a:t>aq</a:t>
                      </a:r>
                      <a:r>
                        <a:rPr lang="en-AU" sz="1000" dirty="0">
                          <a:effectLst/>
                        </a:rPr>
                        <a:t>) </a:t>
                      </a:r>
                      <a:r>
                        <a:rPr lang="en-AU" sz="1000" dirty="0">
                          <a:effectLst/>
                          <a:sym typeface="Wingdings"/>
                        </a:rPr>
                        <a:t></a:t>
                      </a:r>
                      <a:r>
                        <a:rPr lang="en-AU" sz="1000" dirty="0">
                          <a:effectLst/>
                        </a:rPr>
                        <a:t> 2NaCl(</a:t>
                      </a:r>
                      <a:r>
                        <a:rPr lang="en-AU" sz="1000" dirty="0" err="1">
                          <a:effectLst/>
                        </a:rPr>
                        <a:t>aq</a:t>
                      </a:r>
                      <a:r>
                        <a:rPr lang="en-AU" sz="1000" dirty="0">
                          <a:effectLst/>
                        </a:rPr>
                        <a:t>) + CaCO</a:t>
                      </a:r>
                      <a:r>
                        <a:rPr lang="en-AU" sz="1000" baseline="-25000" dirty="0">
                          <a:effectLst/>
                        </a:rPr>
                        <a:t>3</a:t>
                      </a:r>
                      <a:r>
                        <a:rPr lang="en-AU" sz="1000" dirty="0">
                          <a:effectLst/>
                        </a:rPr>
                        <a:t>(s) </a:t>
                      </a:r>
                      <a:endParaRPr lang="en-A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/>
                </a:tc>
              </a:tr>
              <a:tr h="19956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Level 2</a:t>
                      </a:r>
                      <a:endParaRPr lang="en-A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Balance the following chemical equations: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a)   Zn(s) +  </a:t>
                      </a:r>
                      <a:r>
                        <a:rPr lang="en-AU" sz="1000" dirty="0" err="1">
                          <a:effectLst/>
                        </a:rPr>
                        <a:t>HCl</a:t>
                      </a:r>
                      <a:r>
                        <a:rPr lang="en-AU" sz="1000" dirty="0">
                          <a:effectLst/>
                        </a:rPr>
                        <a:t>(</a:t>
                      </a:r>
                      <a:r>
                        <a:rPr lang="en-AU" sz="1000" dirty="0" err="1">
                          <a:effectLst/>
                        </a:rPr>
                        <a:t>aq</a:t>
                      </a:r>
                      <a:r>
                        <a:rPr lang="en-AU" sz="1000" dirty="0">
                          <a:effectLst/>
                        </a:rPr>
                        <a:t>) </a:t>
                      </a:r>
                      <a:r>
                        <a:rPr lang="en-AU" sz="1000" dirty="0">
                          <a:effectLst/>
                          <a:sym typeface="Wingdings"/>
                        </a:rPr>
                        <a:t></a:t>
                      </a:r>
                      <a:r>
                        <a:rPr lang="en-AU" sz="1000" dirty="0">
                          <a:effectLst/>
                        </a:rPr>
                        <a:t> ZnCl</a:t>
                      </a:r>
                      <a:r>
                        <a:rPr lang="en-AU" sz="1000" baseline="-25000" dirty="0">
                          <a:effectLst/>
                        </a:rPr>
                        <a:t>2</a:t>
                      </a:r>
                      <a:r>
                        <a:rPr lang="en-AU" sz="1000" dirty="0">
                          <a:effectLst/>
                        </a:rPr>
                        <a:t>(</a:t>
                      </a:r>
                      <a:r>
                        <a:rPr lang="en-AU" sz="1000" dirty="0" err="1">
                          <a:effectLst/>
                        </a:rPr>
                        <a:t>aq</a:t>
                      </a:r>
                      <a:r>
                        <a:rPr lang="en-AU" sz="1000" dirty="0">
                          <a:effectLst/>
                        </a:rPr>
                        <a:t>) +   H</a:t>
                      </a:r>
                      <a:r>
                        <a:rPr lang="en-AU" sz="1000" baseline="-25000" dirty="0">
                          <a:effectLst/>
                        </a:rPr>
                        <a:t>2</a:t>
                      </a:r>
                      <a:r>
                        <a:rPr lang="en-AU" sz="1000" dirty="0">
                          <a:effectLst/>
                        </a:rPr>
                        <a:t>(g)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b)   Mg(OH)</a:t>
                      </a:r>
                      <a:r>
                        <a:rPr lang="en-AU" sz="1000" baseline="-25000" dirty="0">
                          <a:effectLst/>
                        </a:rPr>
                        <a:t>2</a:t>
                      </a:r>
                      <a:r>
                        <a:rPr lang="en-AU" sz="1000" dirty="0">
                          <a:effectLst/>
                        </a:rPr>
                        <a:t>(</a:t>
                      </a:r>
                      <a:r>
                        <a:rPr lang="en-AU" sz="1000" dirty="0" err="1">
                          <a:effectLst/>
                        </a:rPr>
                        <a:t>aq</a:t>
                      </a:r>
                      <a:r>
                        <a:rPr lang="en-AU" sz="1000" dirty="0">
                          <a:effectLst/>
                        </a:rPr>
                        <a:t>) </a:t>
                      </a:r>
                      <a:r>
                        <a:rPr lang="en-AU" sz="1000">
                          <a:effectLst/>
                        </a:rPr>
                        <a:t>+ </a:t>
                      </a:r>
                      <a:r>
                        <a:rPr lang="en-AU" sz="1000" smtClean="0">
                          <a:effectLst/>
                        </a:rPr>
                        <a:t>H</a:t>
                      </a:r>
                      <a:r>
                        <a:rPr lang="en-AU" sz="1000" baseline="-25000" smtClean="0">
                          <a:effectLst/>
                        </a:rPr>
                        <a:t>2</a:t>
                      </a:r>
                      <a:r>
                        <a:rPr lang="en-AU" sz="1000" smtClean="0">
                          <a:effectLst/>
                        </a:rPr>
                        <a:t>SO</a:t>
                      </a:r>
                      <a:r>
                        <a:rPr lang="en-AU" sz="1000" baseline="-25000" smtClean="0">
                          <a:effectLst/>
                        </a:rPr>
                        <a:t>4</a:t>
                      </a:r>
                      <a:r>
                        <a:rPr lang="en-AU" sz="1000" smtClean="0">
                          <a:effectLst/>
                        </a:rPr>
                        <a:t>(</a:t>
                      </a:r>
                      <a:r>
                        <a:rPr lang="en-AU" sz="1000" dirty="0" err="1" smtClean="0">
                          <a:effectLst/>
                        </a:rPr>
                        <a:t>aq</a:t>
                      </a:r>
                      <a:r>
                        <a:rPr lang="en-AU" sz="1000" dirty="0">
                          <a:effectLst/>
                        </a:rPr>
                        <a:t>) </a:t>
                      </a:r>
                      <a:r>
                        <a:rPr lang="en-AU" sz="1000" dirty="0">
                          <a:effectLst/>
                          <a:sym typeface="Wingdings"/>
                        </a:rPr>
                        <a:t></a:t>
                      </a:r>
                      <a:r>
                        <a:rPr lang="en-AU" sz="1000" dirty="0">
                          <a:effectLst/>
                        </a:rPr>
                        <a:t>  </a:t>
                      </a:r>
                      <a:r>
                        <a:rPr lang="en-AU" sz="1000" dirty="0" smtClean="0">
                          <a:effectLst/>
                        </a:rPr>
                        <a:t>MgSO</a:t>
                      </a:r>
                      <a:r>
                        <a:rPr lang="en-AU" sz="1000" baseline="-25000" dirty="0" smtClean="0">
                          <a:effectLst/>
                        </a:rPr>
                        <a:t>4</a:t>
                      </a:r>
                      <a:r>
                        <a:rPr lang="en-AU" sz="1000" dirty="0" smtClean="0">
                          <a:effectLst/>
                        </a:rPr>
                        <a:t>(</a:t>
                      </a:r>
                      <a:r>
                        <a:rPr lang="en-AU" sz="1000" dirty="0" err="1" smtClean="0">
                          <a:effectLst/>
                        </a:rPr>
                        <a:t>aq</a:t>
                      </a:r>
                      <a:r>
                        <a:rPr lang="en-AU" sz="1000" dirty="0">
                          <a:effectLst/>
                        </a:rPr>
                        <a:t>)   +    H</a:t>
                      </a:r>
                      <a:r>
                        <a:rPr lang="en-AU" sz="1000" baseline="-25000" dirty="0">
                          <a:effectLst/>
                        </a:rPr>
                        <a:t>2</a:t>
                      </a:r>
                      <a:r>
                        <a:rPr lang="en-AU" sz="1000" dirty="0">
                          <a:effectLst/>
                        </a:rPr>
                        <a:t>O(l)</a:t>
                      </a:r>
                      <a:endParaRPr lang="en-A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State the formula that would be used to calculate the number of moles when you are given the volume of a gas at STP.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 </a:t>
                      </a:r>
                      <a:endParaRPr lang="en-A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Calculate the oxidation number for the bolded element in each of the following:</a:t>
                      </a:r>
                    </a:p>
                    <a:p>
                      <a:pPr marL="342900" lvl="0" indent="-34290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AU" sz="1000">
                          <a:effectLst/>
                        </a:rPr>
                        <a:t>Au</a:t>
                      </a:r>
                    </a:p>
                    <a:p>
                      <a:pPr marL="342900" lvl="0" indent="-34290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AU" sz="1000">
                          <a:effectLst/>
                        </a:rPr>
                        <a:t>MnO</a:t>
                      </a:r>
                      <a:r>
                        <a:rPr lang="en-AU" sz="1000" baseline="-25000">
                          <a:effectLst/>
                        </a:rPr>
                        <a:t>4</a:t>
                      </a:r>
                      <a:r>
                        <a:rPr lang="en-AU" sz="1000" baseline="30000">
                          <a:effectLst/>
                        </a:rPr>
                        <a:t>-</a:t>
                      </a:r>
                      <a:endParaRPr lang="en-AU" sz="1000">
                        <a:effectLst/>
                      </a:endParaRPr>
                    </a:p>
                    <a:p>
                      <a:pPr marL="342900" lvl="0" indent="-34290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AU" sz="1000">
                          <a:effectLst/>
                        </a:rPr>
                        <a:t>Cr</a:t>
                      </a:r>
                      <a:r>
                        <a:rPr lang="en-AU" sz="1000" baseline="-25000">
                          <a:effectLst/>
                        </a:rPr>
                        <a:t>2</a:t>
                      </a:r>
                      <a:r>
                        <a:rPr lang="en-AU" sz="1000">
                          <a:effectLst/>
                        </a:rPr>
                        <a:t>O</a:t>
                      </a:r>
                      <a:r>
                        <a:rPr lang="en-AU" sz="1000" baseline="-25000">
                          <a:effectLst/>
                        </a:rPr>
                        <a:t>7</a:t>
                      </a:r>
                      <a:r>
                        <a:rPr lang="en-AU" sz="1000" baseline="30000">
                          <a:effectLst/>
                        </a:rPr>
                        <a:t>2-</a:t>
                      </a:r>
                      <a:endParaRPr lang="en-A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Classify the following reactions as a particular type of reaction pattern. For example: </a:t>
                      </a:r>
                      <a:r>
                        <a:rPr lang="en-AU" sz="1000" dirty="0" err="1">
                          <a:effectLst/>
                        </a:rPr>
                        <a:t>NaOH</a:t>
                      </a:r>
                      <a:r>
                        <a:rPr lang="en-AU" sz="1000" dirty="0">
                          <a:effectLst/>
                        </a:rPr>
                        <a:t>(</a:t>
                      </a:r>
                      <a:r>
                        <a:rPr lang="en-AU" sz="1000" dirty="0" err="1">
                          <a:effectLst/>
                        </a:rPr>
                        <a:t>aq</a:t>
                      </a:r>
                      <a:r>
                        <a:rPr lang="en-AU" sz="1000" dirty="0">
                          <a:effectLst/>
                        </a:rPr>
                        <a:t>) + </a:t>
                      </a:r>
                      <a:r>
                        <a:rPr lang="en-AU" sz="1000" dirty="0" err="1">
                          <a:effectLst/>
                        </a:rPr>
                        <a:t>HCl</a:t>
                      </a:r>
                      <a:r>
                        <a:rPr lang="en-AU" sz="1000" dirty="0">
                          <a:effectLst/>
                        </a:rPr>
                        <a:t>(</a:t>
                      </a:r>
                      <a:r>
                        <a:rPr lang="en-AU" sz="1000" dirty="0" err="1">
                          <a:effectLst/>
                        </a:rPr>
                        <a:t>aq</a:t>
                      </a:r>
                      <a:r>
                        <a:rPr lang="en-AU" sz="1000" dirty="0">
                          <a:effectLst/>
                        </a:rPr>
                        <a:t>) </a:t>
                      </a:r>
                      <a:r>
                        <a:rPr lang="en-AU" sz="1000" dirty="0">
                          <a:effectLst/>
                          <a:sym typeface="Wingdings"/>
                        </a:rPr>
                        <a:t></a:t>
                      </a:r>
                      <a:r>
                        <a:rPr lang="en-AU" sz="1000" dirty="0">
                          <a:effectLst/>
                        </a:rPr>
                        <a:t> </a:t>
                      </a:r>
                      <a:r>
                        <a:rPr lang="en-AU" sz="1000" dirty="0" err="1">
                          <a:effectLst/>
                        </a:rPr>
                        <a:t>NaCl</a:t>
                      </a:r>
                      <a:r>
                        <a:rPr lang="en-AU" sz="1000" dirty="0">
                          <a:effectLst/>
                        </a:rPr>
                        <a:t>(</a:t>
                      </a:r>
                      <a:r>
                        <a:rPr lang="en-AU" sz="1000" dirty="0" err="1">
                          <a:effectLst/>
                        </a:rPr>
                        <a:t>aq</a:t>
                      </a:r>
                      <a:r>
                        <a:rPr lang="en-AU" sz="1000" dirty="0">
                          <a:effectLst/>
                        </a:rPr>
                        <a:t>) + H</a:t>
                      </a:r>
                      <a:r>
                        <a:rPr lang="en-AU" sz="1000" baseline="-25000" dirty="0">
                          <a:effectLst/>
                        </a:rPr>
                        <a:t>2</a:t>
                      </a:r>
                      <a:r>
                        <a:rPr lang="en-AU" sz="1000" dirty="0">
                          <a:effectLst/>
                        </a:rPr>
                        <a:t>O(l) is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acid + base </a:t>
                      </a:r>
                      <a:r>
                        <a:rPr lang="en-AU" sz="1000" dirty="0">
                          <a:effectLst/>
                          <a:sym typeface="Wingdings"/>
                        </a:rPr>
                        <a:t></a:t>
                      </a:r>
                      <a:r>
                        <a:rPr lang="en-AU" sz="1000" dirty="0">
                          <a:effectLst/>
                        </a:rPr>
                        <a:t> salt + water</a:t>
                      </a:r>
                      <a:r>
                        <a:rPr lang="en-AU" sz="1000" dirty="0" smtClean="0">
                          <a:effectLst/>
                        </a:rPr>
                        <a:t>.</a:t>
                      </a:r>
                      <a:endParaRPr lang="en-AU" sz="10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a) Mg(s) + 2HCl(</a:t>
                      </a:r>
                      <a:r>
                        <a:rPr lang="en-AU" sz="1000" dirty="0" err="1">
                          <a:effectLst/>
                        </a:rPr>
                        <a:t>aq</a:t>
                      </a:r>
                      <a:r>
                        <a:rPr lang="en-AU" sz="1000" dirty="0">
                          <a:effectLst/>
                        </a:rPr>
                        <a:t>) </a:t>
                      </a:r>
                      <a:r>
                        <a:rPr lang="en-AU" sz="1000" dirty="0">
                          <a:effectLst/>
                          <a:sym typeface="Wingdings"/>
                        </a:rPr>
                        <a:t></a:t>
                      </a:r>
                      <a:r>
                        <a:rPr lang="en-AU" sz="1000" dirty="0">
                          <a:effectLst/>
                        </a:rPr>
                        <a:t> MgCl</a:t>
                      </a:r>
                      <a:r>
                        <a:rPr lang="en-AU" sz="1000" baseline="-25000" dirty="0">
                          <a:effectLst/>
                        </a:rPr>
                        <a:t>2</a:t>
                      </a:r>
                      <a:r>
                        <a:rPr lang="en-AU" sz="1000" dirty="0">
                          <a:effectLst/>
                        </a:rPr>
                        <a:t>(</a:t>
                      </a:r>
                      <a:r>
                        <a:rPr lang="en-AU" sz="1000" dirty="0" err="1">
                          <a:effectLst/>
                        </a:rPr>
                        <a:t>aq</a:t>
                      </a:r>
                      <a:r>
                        <a:rPr lang="en-AU" sz="1000" dirty="0">
                          <a:effectLst/>
                        </a:rPr>
                        <a:t>) + H</a:t>
                      </a:r>
                      <a:r>
                        <a:rPr lang="en-AU" sz="1000" baseline="-25000" dirty="0">
                          <a:effectLst/>
                        </a:rPr>
                        <a:t>2</a:t>
                      </a:r>
                      <a:r>
                        <a:rPr lang="en-AU" sz="1000" dirty="0">
                          <a:effectLst/>
                        </a:rPr>
                        <a:t>(g)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b)  CaCO</a:t>
                      </a:r>
                      <a:r>
                        <a:rPr lang="en-AU" sz="1000" baseline="-25000" dirty="0">
                          <a:effectLst/>
                        </a:rPr>
                        <a:t>3</a:t>
                      </a:r>
                      <a:r>
                        <a:rPr lang="en-AU" sz="1000" dirty="0">
                          <a:effectLst/>
                        </a:rPr>
                        <a:t>(</a:t>
                      </a:r>
                      <a:r>
                        <a:rPr lang="en-AU" sz="1000" dirty="0" err="1">
                          <a:effectLst/>
                        </a:rPr>
                        <a:t>aq</a:t>
                      </a:r>
                      <a:r>
                        <a:rPr lang="en-AU" sz="1000" dirty="0">
                          <a:effectLst/>
                        </a:rPr>
                        <a:t>) + 2HNO</a:t>
                      </a:r>
                      <a:r>
                        <a:rPr lang="en-AU" sz="1000" baseline="-25000" dirty="0">
                          <a:effectLst/>
                        </a:rPr>
                        <a:t>3</a:t>
                      </a:r>
                      <a:r>
                        <a:rPr lang="en-AU" sz="1000" dirty="0">
                          <a:effectLst/>
                        </a:rPr>
                        <a:t>(</a:t>
                      </a:r>
                      <a:r>
                        <a:rPr lang="en-AU" sz="1000" dirty="0" err="1">
                          <a:effectLst/>
                        </a:rPr>
                        <a:t>aq</a:t>
                      </a:r>
                      <a:r>
                        <a:rPr lang="en-AU" sz="1000" dirty="0">
                          <a:effectLst/>
                        </a:rPr>
                        <a:t>) </a:t>
                      </a:r>
                      <a:r>
                        <a:rPr lang="en-AU" sz="1000" dirty="0">
                          <a:effectLst/>
                          <a:sym typeface="Wingdings"/>
                        </a:rPr>
                        <a:t></a:t>
                      </a:r>
                      <a:r>
                        <a:rPr lang="en-AU" sz="1000" dirty="0">
                          <a:effectLst/>
                        </a:rPr>
                        <a:t>  </a:t>
                      </a:r>
                      <a:r>
                        <a:rPr lang="en-AU" sz="1000" dirty="0" err="1">
                          <a:effectLst/>
                        </a:rPr>
                        <a:t>Ca</a:t>
                      </a:r>
                      <a:r>
                        <a:rPr lang="en-AU" sz="1000" dirty="0">
                          <a:effectLst/>
                        </a:rPr>
                        <a:t>(NO</a:t>
                      </a:r>
                      <a:r>
                        <a:rPr lang="en-AU" sz="1000" baseline="-25000" dirty="0">
                          <a:effectLst/>
                        </a:rPr>
                        <a:t>3</a:t>
                      </a:r>
                      <a:r>
                        <a:rPr lang="en-AU" sz="1000" dirty="0">
                          <a:effectLst/>
                        </a:rPr>
                        <a:t>)</a:t>
                      </a:r>
                      <a:r>
                        <a:rPr lang="en-AU" sz="1000" baseline="-25000" dirty="0">
                          <a:effectLst/>
                        </a:rPr>
                        <a:t>2</a:t>
                      </a:r>
                      <a:r>
                        <a:rPr lang="en-AU" sz="1000" dirty="0">
                          <a:effectLst/>
                        </a:rPr>
                        <a:t>(</a:t>
                      </a:r>
                      <a:r>
                        <a:rPr lang="en-AU" sz="1000" dirty="0" err="1">
                          <a:effectLst/>
                        </a:rPr>
                        <a:t>aq</a:t>
                      </a:r>
                      <a:r>
                        <a:rPr lang="en-AU" sz="1000" dirty="0">
                          <a:effectLst/>
                        </a:rPr>
                        <a:t>) + CO</a:t>
                      </a:r>
                      <a:r>
                        <a:rPr lang="en-AU" sz="1000" baseline="-25000" dirty="0">
                          <a:effectLst/>
                        </a:rPr>
                        <a:t>2</a:t>
                      </a:r>
                      <a:r>
                        <a:rPr lang="en-AU" sz="1000" dirty="0">
                          <a:effectLst/>
                        </a:rPr>
                        <a:t>(g) + H</a:t>
                      </a:r>
                      <a:r>
                        <a:rPr lang="en-AU" sz="1000" baseline="-25000" dirty="0">
                          <a:effectLst/>
                        </a:rPr>
                        <a:t>2</a:t>
                      </a:r>
                      <a:r>
                        <a:rPr lang="en-AU" sz="1000" dirty="0">
                          <a:effectLst/>
                        </a:rPr>
                        <a:t>O(l</a:t>
                      </a:r>
                      <a:r>
                        <a:rPr lang="en-AU" sz="1000" dirty="0" smtClean="0">
                          <a:effectLst/>
                        </a:rPr>
                        <a:t>)</a:t>
                      </a:r>
                      <a:endParaRPr lang="en-AU" sz="1000" dirty="0">
                        <a:effectLst/>
                      </a:endParaRPr>
                    </a:p>
                  </a:txBody>
                  <a:tcPr marL="45209" marR="452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Copper(I) oxide can be formed from the oxidation of copper metal as shown in the chemical equation below: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4Cu(s) + O</a:t>
                      </a:r>
                      <a:r>
                        <a:rPr lang="en-AU" sz="1000" baseline="-25000">
                          <a:effectLst/>
                        </a:rPr>
                        <a:t>2</a:t>
                      </a:r>
                      <a:r>
                        <a:rPr lang="en-AU" sz="1000">
                          <a:effectLst/>
                        </a:rPr>
                        <a:t>(g) </a:t>
                      </a:r>
                      <a:r>
                        <a:rPr lang="en-AU" sz="1000">
                          <a:effectLst/>
                          <a:sym typeface="Wingdings"/>
                        </a:rPr>
                        <a:t></a:t>
                      </a:r>
                      <a:r>
                        <a:rPr lang="en-AU" sz="1000">
                          <a:effectLst/>
                        </a:rPr>
                        <a:t> 2Cu</a:t>
                      </a:r>
                      <a:r>
                        <a:rPr lang="en-AU" sz="1000" baseline="-25000">
                          <a:effectLst/>
                        </a:rPr>
                        <a:t>2</a:t>
                      </a:r>
                      <a:r>
                        <a:rPr lang="en-AU" sz="1000">
                          <a:effectLst/>
                        </a:rPr>
                        <a:t>O(s)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If 2.30 g of copper was heated in a crucible with plenty of oxygen, calculate the amount of copper oxide that would form. </a:t>
                      </a:r>
                      <a:endParaRPr lang="en-A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/>
                </a:tc>
              </a:tr>
              <a:tr h="14729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Level 3</a:t>
                      </a:r>
                      <a:endParaRPr lang="en-A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Write the ionic equation for the precipitation reaction between Barium chloride and Sulphate ions to form the precipitate Barium sulphate.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* Don’t forget to include states.</a:t>
                      </a:r>
                      <a:endParaRPr lang="en-A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Calculate the number of moles of 42.9 L of CH</a:t>
                      </a:r>
                      <a:r>
                        <a:rPr lang="en-AU" sz="1000" baseline="-25000" dirty="0">
                          <a:effectLst/>
                        </a:rPr>
                        <a:t>4</a:t>
                      </a:r>
                      <a:r>
                        <a:rPr lang="en-AU" sz="1000" dirty="0">
                          <a:effectLst/>
                        </a:rPr>
                        <a:t> at 2 </a:t>
                      </a:r>
                      <a:r>
                        <a:rPr lang="en-AU" sz="1000" dirty="0" err="1">
                          <a:effectLst/>
                        </a:rPr>
                        <a:t>atm</a:t>
                      </a:r>
                      <a:r>
                        <a:rPr lang="en-AU" sz="1000" dirty="0">
                          <a:effectLst/>
                        </a:rPr>
                        <a:t> and 27</a:t>
                      </a:r>
                      <a:r>
                        <a:rPr lang="en-AU" sz="1000" baseline="30000" dirty="0">
                          <a:effectLst/>
                        </a:rPr>
                        <a:t>o</a:t>
                      </a:r>
                      <a:r>
                        <a:rPr lang="en-AU" sz="1000" dirty="0">
                          <a:effectLst/>
                        </a:rPr>
                        <a:t>C.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 </a:t>
                      </a:r>
                    </a:p>
                  </a:txBody>
                  <a:tcPr marL="45209" marR="452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Permanganate (MnO</a:t>
                      </a:r>
                      <a:r>
                        <a:rPr lang="en-AU" sz="1000" baseline="-25000" dirty="0">
                          <a:effectLst/>
                        </a:rPr>
                        <a:t>4</a:t>
                      </a:r>
                      <a:r>
                        <a:rPr lang="en-AU" sz="1000" baseline="30000" dirty="0">
                          <a:effectLst/>
                        </a:rPr>
                        <a:t>-</a:t>
                      </a:r>
                      <a:r>
                        <a:rPr lang="en-AU" sz="1000" dirty="0">
                          <a:effectLst/>
                        </a:rPr>
                        <a:t>) reacts with iodide (I</a:t>
                      </a:r>
                      <a:r>
                        <a:rPr lang="en-AU" sz="1000" baseline="30000" dirty="0">
                          <a:effectLst/>
                        </a:rPr>
                        <a:t>-</a:t>
                      </a:r>
                      <a:r>
                        <a:rPr lang="en-AU" sz="1000" dirty="0">
                          <a:effectLst/>
                        </a:rPr>
                        <a:t>) to produce manganese(II) ions (Mn</a:t>
                      </a:r>
                      <a:r>
                        <a:rPr lang="en-AU" sz="1000" baseline="30000" dirty="0">
                          <a:effectLst/>
                        </a:rPr>
                        <a:t>2+</a:t>
                      </a:r>
                      <a:r>
                        <a:rPr lang="en-AU" sz="1000" dirty="0">
                          <a:effectLst/>
                        </a:rPr>
                        <a:t>) and Iodine (I</a:t>
                      </a:r>
                      <a:r>
                        <a:rPr lang="en-AU" sz="1000" baseline="-25000" dirty="0">
                          <a:effectLst/>
                        </a:rPr>
                        <a:t>2</a:t>
                      </a:r>
                      <a:r>
                        <a:rPr lang="en-AU" sz="1000" dirty="0">
                          <a:effectLst/>
                        </a:rPr>
                        <a:t>).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Write the half equations and the fully balanced redox equation for this reaction.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 </a:t>
                      </a:r>
                      <a:endParaRPr lang="en-A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State the difference between a weak acid and a dilute acid.</a:t>
                      </a:r>
                      <a:endParaRPr lang="en-A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Determine the pH of a solution in which 20.0 mL of 0.25M </a:t>
                      </a:r>
                      <a:r>
                        <a:rPr lang="en-AU" sz="1000" dirty="0" err="1">
                          <a:effectLst/>
                        </a:rPr>
                        <a:t>NaOH</a:t>
                      </a:r>
                      <a:r>
                        <a:rPr lang="en-AU" sz="1000" dirty="0">
                          <a:effectLst/>
                        </a:rPr>
                        <a:t> is added to 13.0 mL of 0.42M </a:t>
                      </a:r>
                      <a:r>
                        <a:rPr lang="en-AU" sz="1000" dirty="0" err="1">
                          <a:effectLst/>
                        </a:rPr>
                        <a:t>HCl</a:t>
                      </a:r>
                      <a:r>
                        <a:rPr lang="en-AU" sz="1000" dirty="0">
                          <a:effectLst/>
                        </a:rPr>
                        <a:t>.</a:t>
                      </a:r>
                      <a:endParaRPr lang="en-A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89112" y="74711"/>
            <a:ext cx="568347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Analysis of Level of Understanding (ALU): Revision of Unit 1 &amp; 2 Chemistry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2589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tcpcore2spring2011.commons.gc.cuny.edu/files/2011/04/BloomsTaxonom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844824"/>
            <a:ext cx="8915400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327163" y="1660158"/>
            <a:ext cx="668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>
                <a:solidFill>
                  <a:srgbClr val="FF0000"/>
                </a:solidFill>
                <a:latin typeface="Please write me a song" panose="02000603000000000000" pitchFamily="2" charset="0"/>
                <a:ea typeface="Please write me a song" panose="02000603000000000000" pitchFamily="2" charset="0"/>
              </a:rPr>
              <a:t>Level 1</a:t>
            </a:r>
            <a:endParaRPr lang="en-AU" b="1" dirty="0">
              <a:solidFill>
                <a:srgbClr val="FF0000"/>
              </a:solidFill>
              <a:latin typeface="Please write me a song" panose="02000603000000000000" pitchFamily="2" charset="0"/>
              <a:ea typeface="Please write me a song" panose="02000603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16016" y="1691516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>
                <a:solidFill>
                  <a:srgbClr val="FF0000"/>
                </a:solidFill>
                <a:latin typeface="Please write me a song" panose="02000603000000000000" pitchFamily="2" charset="0"/>
                <a:ea typeface="Please write me a song" panose="02000603000000000000" pitchFamily="2" charset="0"/>
              </a:rPr>
              <a:t>Level 2</a:t>
            </a:r>
            <a:endParaRPr lang="en-AU" b="1" dirty="0">
              <a:solidFill>
                <a:srgbClr val="FF0000"/>
              </a:solidFill>
              <a:latin typeface="Please write me a song" panose="02000603000000000000" pitchFamily="2" charset="0"/>
              <a:ea typeface="Please write me a song" panose="02000603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28184" y="1706502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>
                <a:solidFill>
                  <a:srgbClr val="FF0000"/>
                </a:solidFill>
                <a:latin typeface="Please write me a song" panose="02000603000000000000" pitchFamily="2" charset="0"/>
                <a:ea typeface="Please write me a song" panose="02000603000000000000" pitchFamily="2" charset="0"/>
              </a:rPr>
              <a:t>Level 3</a:t>
            </a:r>
            <a:endParaRPr lang="en-AU" b="1" dirty="0">
              <a:solidFill>
                <a:srgbClr val="FF0000"/>
              </a:solidFill>
              <a:latin typeface="Please write me a song" panose="02000603000000000000" pitchFamily="2" charset="0"/>
              <a:ea typeface="Please write me a song" panose="020006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283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57" t="16840" r="21913" b="8854"/>
          <a:stretch/>
        </p:blipFill>
        <p:spPr bwMode="auto">
          <a:xfrm>
            <a:off x="971600" y="548680"/>
            <a:ext cx="7277100" cy="543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27" t="42026" r="29721" b="26077"/>
          <a:stretch/>
        </p:blipFill>
        <p:spPr bwMode="auto">
          <a:xfrm>
            <a:off x="3347864" y="2051470"/>
            <a:ext cx="5139329" cy="35377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http://itcpcore2spring2011.commons.gc.cuny.edu/files/2011/04/BloomsTaxonomy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41" t="21597" r="44502" b="15110"/>
          <a:stretch/>
        </p:blipFill>
        <p:spPr bwMode="auto">
          <a:xfrm>
            <a:off x="1553018" y="1916832"/>
            <a:ext cx="1146773" cy="38301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4031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2961389"/>
              </p:ext>
            </p:extLst>
          </p:nvPr>
        </p:nvGraphicFramePr>
        <p:xfrm>
          <a:off x="251520" y="423989"/>
          <a:ext cx="8424936" cy="60293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8263"/>
                <a:gridCol w="1589107"/>
                <a:gridCol w="1533030"/>
                <a:gridCol w="1645753"/>
                <a:gridCol w="1589107"/>
                <a:gridCol w="1589676"/>
              </a:tblGrid>
              <a:tr h="1582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 </a:t>
                      </a:r>
                      <a:endParaRPr lang="en-A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Chemical Equations</a:t>
                      </a:r>
                      <a:endParaRPr lang="en-A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Number of moles</a:t>
                      </a:r>
                      <a:endParaRPr lang="en-A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Redox</a:t>
                      </a:r>
                      <a:endParaRPr lang="en-A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Acids and Bases</a:t>
                      </a:r>
                      <a:endParaRPr lang="en-A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Stoichiometry</a:t>
                      </a:r>
                      <a:endParaRPr lang="en-A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/>
                </a:tc>
              </a:tr>
              <a:tr h="21918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Level 1</a:t>
                      </a:r>
                      <a:endParaRPr lang="en-A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Write the electrovalence for the ions listed below:</a:t>
                      </a:r>
                    </a:p>
                    <a:p>
                      <a:pPr marL="342900" lvl="0" indent="-34290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AU" sz="1000" dirty="0">
                          <a:effectLst/>
                        </a:rPr>
                        <a:t>Lithium ion </a:t>
                      </a:r>
                    </a:p>
                    <a:p>
                      <a:pPr marL="342900" lvl="0" indent="-34290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AU" sz="1000" dirty="0">
                          <a:effectLst/>
                        </a:rPr>
                        <a:t>Carbonate </a:t>
                      </a:r>
                    </a:p>
                    <a:p>
                      <a:pPr marL="342900" lvl="0" indent="-34290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AU" sz="1000" dirty="0">
                          <a:effectLst/>
                        </a:rPr>
                        <a:t>Phosphate  </a:t>
                      </a:r>
                    </a:p>
                    <a:p>
                      <a:pPr marL="342900" lvl="0" indent="-34290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AU" sz="1000" dirty="0">
                          <a:effectLst/>
                        </a:rPr>
                        <a:t>Aluminium ion</a:t>
                      </a:r>
                      <a:endParaRPr lang="en-A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List two formulae that can be used to calculate the number of moles. Define the variables and state the units.</a:t>
                      </a:r>
                      <a:endParaRPr lang="en-A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Circle the correct answer: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a) Redox reactions involve the transfer of electrons/protons.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b) If a substance acts as an oxidant it is reduced/oxidised.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c) If a substance acts as a </a:t>
                      </a:r>
                      <a:r>
                        <a:rPr lang="en-AU" sz="1000" dirty="0" err="1">
                          <a:effectLst/>
                        </a:rPr>
                        <a:t>reductant</a:t>
                      </a:r>
                      <a:r>
                        <a:rPr lang="en-AU" sz="1000" dirty="0">
                          <a:effectLst/>
                        </a:rPr>
                        <a:t> it is reduced/oxidised.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d) When a substance is oxidised the oxidation </a:t>
                      </a:r>
                      <a:r>
                        <a:rPr lang="en-AU" sz="1000" dirty="0" smtClean="0">
                          <a:effectLst/>
                        </a:rPr>
                        <a:t>number</a:t>
                      </a:r>
                      <a:r>
                        <a:rPr lang="en-AU" sz="1000" baseline="0" dirty="0" smtClean="0">
                          <a:effectLst/>
                        </a:rPr>
                        <a:t> </a:t>
                      </a:r>
                      <a:r>
                        <a:rPr lang="en-AU" sz="1000" dirty="0" smtClean="0">
                          <a:effectLst/>
                        </a:rPr>
                        <a:t>increases/decreases</a:t>
                      </a:r>
                      <a:r>
                        <a:rPr lang="en-AU" sz="1000" dirty="0">
                          <a:effectLst/>
                        </a:rPr>
                        <a:t>.</a:t>
                      </a:r>
                      <a:endParaRPr lang="en-A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Circle the correct answer: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a) Acid base reactions involve the transfer of electrons/protons.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b) An acid is a substance that will donate/accept a proton.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c) A base is a substance that will donate/accept a proton.</a:t>
                      </a:r>
                    </a:p>
                    <a:p>
                      <a:pPr marL="22860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 </a:t>
                      </a:r>
                      <a:endParaRPr lang="en-A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List the mole ratio for the reactants in the following chemical equations: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a) CH</a:t>
                      </a:r>
                      <a:r>
                        <a:rPr lang="en-AU" sz="1000" baseline="-25000" dirty="0">
                          <a:effectLst/>
                        </a:rPr>
                        <a:t>3</a:t>
                      </a:r>
                      <a:r>
                        <a:rPr lang="en-AU" sz="1000" dirty="0">
                          <a:effectLst/>
                        </a:rPr>
                        <a:t>COOH(</a:t>
                      </a:r>
                      <a:r>
                        <a:rPr lang="en-AU" sz="1000" dirty="0" err="1">
                          <a:effectLst/>
                        </a:rPr>
                        <a:t>aq</a:t>
                      </a:r>
                      <a:r>
                        <a:rPr lang="en-AU" sz="1000" dirty="0">
                          <a:effectLst/>
                        </a:rPr>
                        <a:t>) + </a:t>
                      </a:r>
                      <a:r>
                        <a:rPr lang="en-AU" sz="1000" dirty="0" err="1">
                          <a:effectLst/>
                        </a:rPr>
                        <a:t>NaOH</a:t>
                      </a:r>
                      <a:r>
                        <a:rPr lang="en-AU" sz="1000" dirty="0">
                          <a:effectLst/>
                        </a:rPr>
                        <a:t>(</a:t>
                      </a:r>
                      <a:r>
                        <a:rPr lang="en-AU" sz="1000" dirty="0" err="1">
                          <a:effectLst/>
                        </a:rPr>
                        <a:t>aq</a:t>
                      </a:r>
                      <a:r>
                        <a:rPr lang="en-AU" sz="1000" dirty="0">
                          <a:effectLst/>
                        </a:rPr>
                        <a:t>) </a:t>
                      </a:r>
                      <a:r>
                        <a:rPr lang="en-AU" sz="1000" dirty="0">
                          <a:effectLst/>
                          <a:sym typeface="Wingdings"/>
                        </a:rPr>
                        <a:t></a:t>
                      </a:r>
                      <a:r>
                        <a:rPr lang="en-AU" sz="1000" dirty="0">
                          <a:effectLst/>
                        </a:rPr>
                        <a:t> CH</a:t>
                      </a:r>
                      <a:r>
                        <a:rPr lang="en-AU" sz="1000" baseline="-25000" dirty="0">
                          <a:effectLst/>
                        </a:rPr>
                        <a:t>3</a:t>
                      </a:r>
                      <a:r>
                        <a:rPr lang="en-AU" sz="1000" dirty="0">
                          <a:effectLst/>
                        </a:rPr>
                        <a:t>COONa(</a:t>
                      </a:r>
                      <a:r>
                        <a:rPr lang="en-AU" sz="1000" dirty="0" err="1">
                          <a:effectLst/>
                        </a:rPr>
                        <a:t>aq</a:t>
                      </a:r>
                      <a:r>
                        <a:rPr lang="en-AU" sz="1000" dirty="0">
                          <a:effectLst/>
                        </a:rPr>
                        <a:t>) + H</a:t>
                      </a:r>
                      <a:r>
                        <a:rPr lang="en-AU" sz="1000" baseline="-25000" dirty="0">
                          <a:effectLst/>
                        </a:rPr>
                        <a:t>2</a:t>
                      </a:r>
                      <a:r>
                        <a:rPr lang="en-AU" sz="1000" dirty="0">
                          <a:effectLst/>
                        </a:rPr>
                        <a:t>O(l)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b) CH</a:t>
                      </a:r>
                      <a:r>
                        <a:rPr lang="en-AU" sz="1000" baseline="-25000" dirty="0">
                          <a:effectLst/>
                        </a:rPr>
                        <a:t>4</a:t>
                      </a:r>
                      <a:r>
                        <a:rPr lang="en-AU" sz="1000" dirty="0">
                          <a:effectLst/>
                        </a:rPr>
                        <a:t>(g) + 2O</a:t>
                      </a:r>
                      <a:r>
                        <a:rPr lang="en-AU" sz="1000" baseline="-25000" dirty="0">
                          <a:effectLst/>
                        </a:rPr>
                        <a:t>2</a:t>
                      </a:r>
                      <a:r>
                        <a:rPr lang="en-AU" sz="1000" dirty="0">
                          <a:effectLst/>
                        </a:rPr>
                        <a:t>(g) </a:t>
                      </a:r>
                      <a:r>
                        <a:rPr lang="en-AU" sz="1000" dirty="0">
                          <a:effectLst/>
                          <a:sym typeface="Wingdings"/>
                        </a:rPr>
                        <a:t></a:t>
                      </a:r>
                      <a:r>
                        <a:rPr lang="en-AU" sz="1000" dirty="0">
                          <a:effectLst/>
                        </a:rPr>
                        <a:t> CO</a:t>
                      </a:r>
                      <a:r>
                        <a:rPr lang="en-AU" sz="1000" baseline="-25000" dirty="0">
                          <a:effectLst/>
                        </a:rPr>
                        <a:t>2</a:t>
                      </a:r>
                      <a:r>
                        <a:rPr lang="en-AU" sz="1000" dirty="0">
                          <a:effectLst/>
                        </a:rPr>
                        <a:t>(g) + 2H</a:t>
                      </a:r>
                      <a:r>
                        <a:rPr lang="en-AU" sz="1000" baseline="-25000" dirty="0">
                          <a:effectLst/>
                        </a:rPr>
                        <a:t>2</a:t>
                      </a:r>
                      <a:r>
                        <a:rPr lang="en-AU" sz="1000" dirty="0">
                          <a:effectLst/>
                        </a:rPr>
                        <a:t>O(g)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c) Na</a:t>
                      </a:r>
                      <a:r>
                        <a:rPr lang="en-AU" sz="1000" baseline="-25000" dirty="0">
                          <a:effectLst/>
                        </a:rPr>
                        <a:t>2</a:t>
                      </a:r>
                      <a:r>
                        <a:rPr lang="en-AU" sz="1000" dirty="0">
                          <a:effectLst/>
                        </a:rPr>
                        <a:t>CO</a:t>
                      </a:r>
                      <a:r>
                        <a:rPr lang="en-AU" sz="1000" baseline="-25000" dirty="0">
                          <a:effectLst/>
                        </a:rPr>
                        <a:t>3</a:t>
                      </a:r>
                      <a:r>
                        <a:rPr lang="en-AU" sz="1000" dirty="0">
                          <a:effectLst/>
                        </a:rPr>
                        <a:t>(</a:t>
                      </a:r>
                      <a:r>
                        <a:rPr lang="en-AU" sz="1000" dirty="0" err="1">
                          <a:effectLst/>
                        </a:rPr>
                        <a:t>aq</a:t>
                      </a:r>
                      <a:r>
                        <a:rPr lang="en-AU" sz="1000" dirty="0">
                          <a:effectLst/>
                        </a:rPr>
                        <a:t>) + CaCl</a:t>
                      </a:r>
                      <a:r>
                        <a:rPr lang="en-AU" sz="1000" baseline="-25000" dirty="0">
                          <a:effectLst/>
                        </a:rPr>
                        <a:t>2</a:t>
                      </a:r>
                      <a:r>
                        <a:rPr lang="en-AU" sz="1000" dirty="0">
                          <a:effectLst/>
                        </a:rPr>
                        <a:t>(</a:t>
                      </a:r>
                      <a:r>
                        <a:rPr lang="en-AU" sz="1000" dirty="0" err="1">
                          <a:effectLst/>
                        </a:rPr>
                        <a:t>aq</a:t>
                      </a:r>
                      <a:r>
                        <a:rPr lang="en-AU" sz="1000" dirty="0">
                          <a:effectLst/>
                        </a:rPr>
                        <a:t>) </a:t>
                      </a:r>
                      <a:r>
                        <a:rPr lang="en-AU" sz="1000" dirty="0">
                          <a:effectLst/>
                          <a:sym typeface="Wingdings"/>
                        </a:rPr>
                        <a:t></a:t>
                      </a:r>
                      <a:r>
                        <a:rPr lang="en-AU" sz="1000" dirty="0">
                          <a:effectLst/>
                        </a:rPr>
                        <a:t> 2NaCl(</a:t>
                      </a:r>
                      <a:r>
                        <a:rPr lang="en-AU" sz="1000" dirty="0" err="1">
                          <a:effectLst/>
                        </a:rPr>
                        <a:t>aq</a:t>
                      </a:r>
                      <a:r>
                        <a:rPr lang="en-AU" sz="1000" dirty="0">
                          <a:effectLst/>
                        </a:rPr>
                        <a:t>) + CaCO</a:t>
                      </a:r>
                      <a:r>
                        <a:rPr lang="en-AU" sz="1000" baseline="-25000" dirty="0">
                          <a:effectLst/>
                        </a:rPr>
                        <a:t>3</a:t>
                      </a:r>
                      <a:r>
                        <a:rPr lang="en-AU" sz="1000" dirty="0">
                          <a:effectLst/>
                        </a:rPr>
                        <a:t>(s) </a:t>
                      </a:r>
                      <a:endParaRPr lang="en-A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/>
                </a:tc>
              </a:tr>
              <a:tr h="19956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Level 2</a:t>
                      </a:r>
                      <a:endParaRPr lang="en-A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Balance the following chemical equations: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a)   Zn(s) +  </a:t>
                      </a:r>
                      <a:r>
                        <a:rPr lang="en-AU" sz="1000" dirty="0" err="1">
                          <a:effectLst/>
                        </a:rPr>
                        <a:t>HCl</a:t>
                      </a:r>
                      <a:r>
                        <a:rPr lang="en-AU" sz="1000" dirty="0">
                          <a:effectLst/>
                        </a:rPr>
                        <a:t>(</a:t>
                      </a:r>
                      <a:r>
                        <a:rPr lang="en-AU" sz="1000" dirty="0" err="1">
                          <a:effectLst/>
                        </a:rPr>
                        <a:t>aq</a:t>
                      </a:r>
                      <a:r>
                        <a:rPr lang="en-AU" sz="1000" dirty="0">
                          <a:effectLst/>
                        </a:rPr>
                        <a:t>) </a:t>
                      </a:r>
                      <a:r>
                        <a:rPr lang="en-AU" sz="1000" dirty="0">
                          <a:effectLst/>
                          <a:sym typeface="Wingdings"/>
                        </a:rPr>
                        <a:t></a:t>
                      </a:r>
                      <a:r>
                        <a:rPr lang="en-AU" sz="1000" dirty="0">
                          <a:effectLst/>
                        </a:rPr>
                        <a:t> ZnCl</a:t>
                      </a:r>
                      <a:r>
                        <a:rPr lang="en-AU" sz="1000" baseline="-25000" dirty="0">
                          <a:effectLst/>
                        </a:rPr>
                        <a:t>2</a:t>
                      </a:r>
                      <a:r>
                        <a:rPr lang="en-AU" sz="1000" dirty="0">
                          <a:effectLst/>
                        </a:rPr>
                        <a:t>(</a:t>
                      </a:r>
                      <a:r>
                        <a:rPr lang="en-AU" sz="1000" dirty="0" err="1">
                          <a:effectLst/>
                        </a:rPr>
                        <a:t>aq</a:t>
                      </a:r>
                      <a:r>
                        <a:rPr lang="en-AU" sz="1000" dirty="0">
                          <a:effectLst/>
                        </a:rPr>
                        <a:t>) +   H</a:t>
                      </a:r>
                      <a:r>
                        <a:rPr lang="en-AU" sz="1000" baseline="-25000" dirty="0">
                          <a:effectLst/>
                        </a:rPr>
                        <a:t>2</a:t>
                      </a:r>
                      <a:r>
                        <a:rPr lang="en-AU" sz="1000" dirty="0">
                          <a:effectLst/>
                        </a:rPr>
                        <a:t>(g)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b)   Mg(OH)</a:t>
                      </a:r>
                      <a:r>
                        <a:rPr lang="en-AU" sz="1000" baseline="-25000" dirty="0">
                          <a:effectLst/>
                        </a:rPr>
                        <a:t>2</a:t>
                      </a:r>
                      <a:r>
                        <a:rPr lang="en-AU" sz="1000" dirty="0">
                          <a:effectLst/>
                        </a:rPr>
                        <a:t>(</a:t>
                      </a:r>
                      <a:r>
                        <a:rPr lang="en-AU" sz="1000" dirty="0" err="1">
                          <a:effectLst/>
                        </a:rPr>
                        <a:t>aq</a:t>
                      </a:r>
                      <a:r>
                        <a:rPr lang="en-AU" sz="1000" dirty="0">
                          <a:effectLst/>
                        </a:rPr>
                        <a:t>) + </a:t>
                      </a:r>
                      <a:r>
                        <a:rPr lang="en-AU" sz="1000" dirty="0" smtClean="0">
                          <a:effectLst/>
                        </a:rPr>
                        <a:t>H</a:t>
                      </a:r>
                      <a:r>
                        <a:rPr lang="en-AU" sz="1000" baseline="-25000" dirty="0" smtClean="0">
                          <a:effectLst/>
                        </a:rPr>
                        <a:t>2</a:t>
                      </a:r>
                      <a:r>
                        <a:rPr lang="en-AU" sz="1000" dirty="0" smtClean="0">
                          <a:effectLst/>
                        </a:rPr>
                        <a:t>SO</a:t>
                      </a:r>
                      <a:r>
                        <a:rPr lang="en-AU" sz="1000" baseline="-25000" dirty="0" smtClean="0">
                          <a:effectLst/>
                        </a:rPr>
                        <a:t>4</a:t>
                      </a:r>
                      <a:r>
                        <a:rPr lang="en-AU" sz="1000" dirty="0" smtClean="0">
                          <a:effectLst/>
                        </a:rPr>
                        <a:t>(</a:t>
                      </a:r>
                      <a:r>
                        <a:rPr lang="en-AU" sz="1000" dirty="0" err="1" smtClean="0">
                          <a:effectLst/>
                        </a:rPr>
                        <a:t>aq</a:t>
                      </a:r>
                      <a:r>
                        <a:rPr lang="en-AU" sz="1000" dirty="0">
                          <a:effectLst/>
                        </a:rPr>
                        <a:t>) </a:t>
                      </a:r>
                      <a:r>
                        <a:rPr lang="en-AU" sz="1000" dirty="0">
                          <a:effectLst/>
                          <a:sym typeface="Wingdings"/>
                        </a:rPr>
                        <a:t></a:t>
                      </a:r>
                      <a:r>
                        <a:rPr lang="en-AU" sz="1000" dirty="0">
                          <a:effectLst/>
                        </a:rPr>
                        <a:t>  </a:t>
                      </a:r>
                      <a:r>
                        <a:rPr lang="en-AU" sz="1000" dirty="0" smtClean="0">
                          <a:effectLst/>
                        </a:rPr>
                        <a:t>MgSO</a:t>
                      </a:r>
                      <a:r>
                        <a:rPr lang="en-AU" sz="1000" baseline="-25000" dirty="0" smtClean="0">
                          <a:effectLst/>
                        </a:rPr>
                        <a:t>4</a:t>
                      </a:r>
                      <a:r>
                        <a:rPr lang="en-AU" sz="1000" dirty="0" smtClean="0">
                          <a:effectLst/>
                        </a:rPr>
                        <a:t>(</a:t>
                      </a:r>
                      <a:r>
                        <a:rPr lang="en-AU" sz="1000" dirty="0" err="1" smtClean="0">
                          <a:effectLst/>
                        </a:rPr>
                        <a:t>aq</a:t>
                      </a:r>
                      <a:r>
                        <a:rPr lang="en-AU" sz="1000" dirty="0">
                          <a:effectLst/>
                        </a:rPr>
                        <a:t>)   +    H</a:t>
                      </a:r>
                      <a:r>
                        <a:rPr lang="en-AU" sz="1000" baseline="-25000" dirty="0">
                          <a:effectLst/>
                        </a:rPr>
                        <a:t>2</a:t>
                      </a:r>
                      <a:r>
                        <a:rPr lang="en-AU" sz="1000" dirty="0">
                          <a:effectLst/>
                        </a:rPr>
                        <a:t>O(l)</a:t>
                      </a:r>
                      <a:endParaRPr lang="en-A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State the formula that would be used to calculate the number of moles when you are given the volume of a gas at STP.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 </a:t>
                      </a:r>
                      <a:endParaRPr lang="en-A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Calculate the oxidation number for the bolded element in each of the following:</a:t>
                      </a:r>
                    </a:p>
                    <a:p>
                      <a:pPr marL="342900" lvl="0" indent="-34290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AU" sz="1000">
                          <a:effectLst/>
                        </a:rPr>
                        <a:t>Au</a:t>
                      </a:r>
                    </a:p>
                    <a:p>
                      <a:pPr marL="342900" lvl="0" indent="-34290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AU" sz="1000">
                          <a:effectLst/>
                        </a:rPr>
                        <a:t>MnO</a:t>
                      </a:r>
                      <a:r>
                        <a:rPr lang="en-AU" sz="1000" baseline="-25000">
                          <a:effectLst/>
                        </a:rPr>
                        <a:t>4</a:t>
                      </a:r>
                      <a:r>
                        <a:rPr lang="en-AU" sz="1000" baseline="30000">
                          <a:effectLst/>
                        </a:rPr>
                        <a:t>-</a:t>
                      </a:r>
                      <a:endParaRPr lang="en-AU" sz="1000">
                        <a:effectLst/>
                      </a:endParaRPr>
                    </a:p>
                    <a:p>
                      <a:pPr marL="342900" lvl="0" indent="-34290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AU" sz="1000">
                          <a:effectLst/>
                        </a:rPr>
                        <a:t>Cr</a:t>
                      </a:r>
                      <a:r>
                        <a:rPr lang="en-AU" sz="1000" baseline="-25000">
                          <a:effectLst/>
                        </a:rPr>
                        <a:t>2</a:t>
                      </a:r>
                      <a:r>
                        <a:rPr lang="en-AU" sz="1000">
                          <a:effectLst/>
                        </a:rPr>
                        <a:t>O</a:t>
                      </a:r>
                      <a:r>
                        <a:rPr lang="en-AU" sz="1000" baseline="-25000">
                          <a:effectLst/>
                        </a:rPr>
                        <a:t>7</a:t>
                      </a:r>
                      <a:r>
                        <a:rPr lang="en-AU" sz="1000" baseline="30000">
                          <a:effectLst/>
                        </a:rPr>
                        <a:t>2-</a:t>
                      </a:r>
                      <a:endParaRPr lang="en-A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Classify the following reactions as a particular type of reaction pattern. For example: </a:t>
                      </a:r>
                      <a:r>
                        <a:rPr lang="en-AU" sz="1000" dirty="0" err="1">
                          <a:effectLst/>
                        </a:rPr>
                        <a:t>NaOH</a:t>
                      </a:r>
                      <a:r>
                        <a:rPr lang="en-AU" sz="1000" dirty="0">
                          <a:effectLst/>
                        </a:rPr>
                        <a:t>(</a:t>
                      </a:r>
                      <a:r>
                        <a:rPr lang="en-AU" sz="1000" dirty="0" err="1">
                          <a:effectLst/>
                        </a:rPr>
                        <a:t>aq</a:t>
                      </a:r>
                      <a:r>
                        <a:rPr lang="en-AU" sz="1000" dirty="0">
                          <a:effectLst/>
                        </a:rPr>
                        <a:t>) + </a:t>
                      </a:r>
                      <a:r>
                        <a:rPr lang="en-AU" sz="1000" dirty="0" err="1">
                          <a:effectLst/>
                        </a:rPr>
                        <a:t>HCl</a:t>
                      </a:r>
                      <a:r>
                        <a:rPr lang="en-AU" sz="1000" dirty="0">
                          <a:effectLst/>
                        </a:rPr>
                        <a:t>(</a:t>
                      </a:r>
                      <a:r>
                        <a:rPr lang="en-AU" sz="1000" dirty="0" err="1">
                          <a:effectLst/>
                        </a:rPr>
                        <a:t>aq</a:t>
                      </a:r>
                      <a:r>
                        <a:rPr lang="en-AU" sz="1000" dirty="0">
                          <a:effectLst/>
                        </a:rPr>
                        <a:t>) </a:t>
                      </a:r>
                      <a:r>
                        <a:rPr lang="en-AU" sz="1000" dirty="0">
                          <a:effectLst/>
                          <a:sym typeface="Wingdings"/>
                        </a:rPr>
                        <a:t></a:t>
                      </a:r>
                      <a:r>
                        <a:rPr lang="en-AU" sz="1000" dirty="0">
                          <a:effectLst/>
                        </a:rPr>
                        <a:t> </a:t>
                      </a:r>
                      <a:r>
                        <a:rPr lang="en-AU" sz="1000" dirty="0" err="1">
                          <a:effectLst/>
                        </a:rPr>
                        <a:t>NaCl</a:t>
                      </a:r>
                      <a:r>
                        <a:rPr lang="en-AU" sz="1000" dirty="0">
                          <a:effectLst/>
                        </a:rPr>
                        <a:t>(</a:t>
                      </a:r>
                      <a:r>
                        <a:rPr lang="en-AU" sz="1000" dirty="0" err="1">
                          <a:effectLst/>
                        </a:rPr>
                        <a:t>aq</a:t>
                      </a:r>
                      <a:r>
                        <a:rPr lang="en-AU" sz="1000" dirty="0">
                          <a:effectLst/>
                        </a:rPr>
                        <a:t>) + H</a:t>
                      </a:r>
                      <a:r>
                        <a:rPr lang="en-AU" sz="1000" baseline="-25000" dirty="0">
                          <a:effectLst/>
                        </a:rPr>
                        <a:t>2</a:t>
                      </a:r>
                      <a:r>
                        <a:rPr lang="en-AU" sz="1000" dirty="0">
                          <a:effectLst/>
                        </a:rPr>
                        <a:t>O(l) is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acid + base </a:t>
                      </a:r>
                      <a:r>
                        <a:rPr lang="en-AU" sz="1000" dirty="0">
                          <a:effectLst/>
                          <a:sym typeface="Wingdings"/>
                        </a:rPr>
                        <a:t></a:t>
                      </a:r>
                      <a:r>
                        <a:rPr lang="en-AU" sz="1000" dirty="0">
                          <a:effectLst/>
                        </a:rPr>
                        <a:t> salt + water</a:t>
                      </a:r>
                      <a:r>
                        <a:rPr lang="en-AU" sz="1000" dirty="0" smtClean="0">
                          <a:effectLst/>
                        </a:rPr>
                        <a:t>.</a:t>
                      </a:r>
                      <a:endParaRPr lang="en-AU" sz="10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a) Mg(s) + 2HCl(</a:t>
                      </a:r>
                      <a:r>
                        <a:rPr lang="en-AU" sz="1000" dirty="0" err="1">
                          <a:effectLst/>
                        </a:rPr>
                        <a:t>aq</a:t>
                      </a:r>
                      <a:r>
                        <a:rPr lang="en-AU" sz="1000" dirty="0">
                          <a:effectLst/>
                        </a:rPr>
                        <a:t>) </a:t>
                      </a:r>
                      <a:r>
                        <a:rPr lang="en-AU" sz="1000" dirty="0">
                          <a:effectLst/>
                          <a:sym typeface="Wingdings"/>
                        </a:rPr>
                        <a:t></a:t>
                      </a:r>
                      <a:r>
                        <a:rPr lang="en-AU" sz="1000" dirty="0">
                          <a:effectLst/>
                        </a:rPr>
                        <a:t> MgCl</a:t>
                      </a:r>
                      <a:r>
                        <a:rPr lang="en-AU" sz="1000" baseline="-25000" dirty="0">
                          <a:effectLst/>
                        </a:rPr>
                        <a:t>2</a:t>
                      </a:r>
                      <a:r>
                        <a:rPr lang="en-AU" sz="1000" dirty="0">
                          <a:effectLst/>
                        </a:rPr>
                        <a:t>(</a:t>
                      </a:r>
                      <a:r>
                        <a:rPr lang="en-AU" sz="1000" dirty="0" err="1">
                          <a:effectLst/>
                        </a:rPr>
                        <a:t>aq</a:t>
                      </a:r>
                      <a:r>
                        <a:rPr lang="en-AU" sz="1000" dirty="0">
                          <a:effectLst/>
                        </a:rPr>
                        <a:t>) + H</a:t>
                      </a:r>
                      <a:r>
                        <a:rPr lang="en-AU" sz="1000" baseline="-25000" dirty="0">
                          <a:effectLst/>
                        </a:rPr>
                        <a:t>2</a:t>
                      </a:r>
                      <a:r>
                        <a:rPr lang="en-AU" sz="1000" dirty="0">
                          <a:effectLst/>
                        </a:rPr>
                        <a:t>(g)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b)  CaCO</a:t>
                      </a:r>
                      <a:r>
                        <a:rPr lang="en-AU" sz="1000" baseline="-25000" dirty="0">
                          <a:effectLst/>
                        </a:rPr>
                        <a:t>3</a:t>
                      </a:r>
                      <a:r>
                        <a:rPr lang="en-AU" sz="1000" dirty="0">
                          <a:effectLst/>
                        </a:rPr>
                        <a:t>(</a:t>
                      </a:r>
                      <a:r>
                        <a:rPr lang="en-AU" sz="1000" dirty="0" err="1">
                          <a:effectLst/>
                        </a:rPr>
                        <a:t>aq</a:t>
                      </a:r>
                      <a:r>
                        <a:rPr lang="en-AU" sz="1000" dirty="0">
                          <a:effectLst/>
                        </a:rPr>
                        <a:t>) + 2HNO</a:t>
                      </a:r>
                      <a:r>
                        <a:rPr lang="en-AU" sz="1000" baseline="-25000" dirty="0">
                          <a:effectLst/>
                        </a:rPr>
                        <a:t>3</a:t>
                      </a:r>
                      <a:r>
                        <a:rPr lang="en-AU" sz="1000" dirty="0">
                          <a:effectLst/>
                        </a:rPr>
                        <a:t>(</a:t>
                      </a:r>
                      <a:r>
                        <a:rPr lang="en-AU" sz="1000" dirty="0" err="1">
                          <a:effectLst/>
                        </a:rPr>
                        <a:t>aq</a:t>
                      </a:r>
                      <a:r>
                        <a:rPr lang="en-AU" sz="1000" dirty="0">
                          <a:effectLst/>
                        </a:rPr>
                        <a:t>) </a:t>
                      </a:r>
                      <a:r>
                        <a:rPr lang="en-AU" sz="1000" dirty="0">
                          <a:effectLst/>
                          <a:sym typeface="Wingdings"/>
                        </a:rPr>
                        <a:t></a:t>
                      </a:r>
                      <a:r>
                        <a:rPr lang="en-AU" sz="1000" dirty="0">
                          <a:effectLst/>
                        </a:rPr>
                        <a:t>  </a:t>
                      </a:r>
                      <a:r>
                        <a:rPr lang="en-AU" sz="1000" dirty="0" err="1">
                          <a:effectLst/>
                        </a:rPr>
                        <a:t>Ca</a:t>
                      </a:r>
                      <a:r>
                        <a:rPr lang="en-AU" sz="1000" dirty="0">
                          <a:effectLst/>
                        </a:rPr>
                        <a:t>(NO</a:t>
                      </a:r>
                      <a:r>
                        <a:rPr lang="en-AU" sz="1000" baseline="-25000" dirty="0">
                          <a:effectLst/>
                        </a:rPr>
                        <a:t>3</a:t>
                      </a:r>
                      <a:r>
                        <a:rPr lang="en-AU" sz="1000" dirty="0">
                          <a:effectLst/>
                        </a:rPr>
                        <a:t>)</a:t>
                      </a:r>
                      <a:r>
                        <a:rPr lang="en-AU" sz="1000" baseline="-25000" dirty="0">
                          <a:effectLst/>
                        </a:rPr>
                        <a:t>2</a:t>
                      </a:r>
                      <a:r>
                        <a:rPr lang="en-AU" sz="1000" dirty="0">
                          <a:effectLst/>
                        </a:rPr>
                        <a:t>(</a:t>
                      </a:r>
                      <a:r>
                        <a:rPr lang="en-AU" sz="1000" dirty="0" err="1">
                          <a:effectLst/>
                        </a:rPr>
                        <a:t>aq</a:t>
                      </a:r>
                      <a:r>
                        <a:rPr lang="en-AU" sz="1000" dirty="0">
                          <a:effectLst/>
                        </a:rPr>
                        <a:t>) + CO</a:t>
                      </a:r>
                      <a:r>
                        <a:rPr lang="en-AU" sz="1000" baseline="-25000" dirty="0">
                          <a:effectLst/>
                        </a:rPr>
                        <a:t>2</a:t>
                      </a:r>
                      <a:r>
                        <a:rPr lang="en-AU" sz="1000" dirty="0">
                          <a:effectLst/>
                        </a:rPr>
                        <a:t>(g) + H</a:t>
                      </a:r>
                      <a:r>
                        <a:rPr lang="en-AU" sz="1000" baseline="-25000" dirty="0">
                          <a:effectLst/>
                        </a:rPr>
                        <a:t>2</a:t>
                      </a:r>
                      <a:r>
                        <a:rPr lang="en-AU" sz="1000" dirty="0">
                          <a:effectLst/>
                        </a:rPr>
                        <a:t>O(l</a:t>
                      </a:r>
                      <a:r>
                        <a:rPr lang="en-AU" sz="1000" dirty="0" smtClean="0">
                          <a:effectLst/>
                        </a:rPr>
                        <a:t>)</a:t>
                      </a:r>
                      <a:endParaRPr lang="en-AU" sz="1000" dirty="0">
                        <a:effectLst/>
                      </a:endParaRPr>
                    </a:p>
                  </a:txBody>
                  <a:tcPr marL="45209" marR="452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Copper(I) oxide can be formed from the oxidation of copper metal as shown in the chemical equation below: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4Cu(s) + O</a:t>
                      </a:r>
                      <a:r>
                        <a:rPr lang="en-AU" sz="1000" baseline="-25000">
                          <a:effectLst/>
                        </a:rPr>
                        <a:t>2</a:t>
                      </a:r>
                      <a:r>
                        <a:rPr lang="en-AU" sz="1000">
                          <a:effectLst/>
                        </a:rPr>
                        <a:t>(g) </a:t>
                      </a:r>
                      <a:r>
                        <a:rPr lang="en-AU" sz="1000">
                          <a:effectLst/>
                          <a:sym typeface="Wingdings"/>
                        </a:rPr>
                        <a:t></a:t>
                      </a:r>
                      <a:r>
                        <a:rPr lang="en-AU" sz="1000">
                          <a:effectLst/>
                        </a:rPr>
                        <a:t> 2Cu</a:t>
                      </a:r>
                      <a:r>
                        <a:rPr lang="en-AU" sz="1000" baseline="-25000">
                          <a:effectLst/>
                        </a:rPr>
                        <a:t>2</a:t>
                      </a:r>
                      <a:r>
                        <a:rPr lang="en-AU" sz="1000">
                          <a:effectLst/>
                        </a:rPr>
                        <a:t>O(s)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If 2.30 g of copper was heated in a crucible with plenty of oxygen, calculate the amount of copper oxide that would form. </a:t>
                      </a:r>
                      <a:endParaRPr lang="en-A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/>
                </a:tc>
              </a:tr>
              <a:tr h="14729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Level 3</a:t>
                      </a:r>
                      <a:endParaRPr lang="en-A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Write the ionic equation for the precipitation reaction between Barium chloride and Sulphate ions to form the precipitate Barium sulphate.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* Don’t forget to include states.</a:t>
                      </a:r>
                      <a:endParaRPr lang="en-A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Calculate the number of moles of 42.9 L of CH</a:t>
                      </a:r>
                      <a:r>
                        <a:rPr lang="en-AU" sz="1000" baseline="-25000" dirty="0">
                          <a:effectLst/>
                        </a:rPr>
                        <a:t>4</a:t>
                      </a:r>
                      <a:r>
                        <a:rPr lang="en-AU" sz="1000" dirty="0">
                          <a:effectLst/>
                        </a:rPr>
                        <a:t> at 2 </a:t>
                      </a:r>
                      <a:r>
                        <a:rPr lang="en-AU" sz="1000" dirty="0" err="1">
                          <a:effectLst/>
                        </a:rPr>
                        <a:t>atm</a:t>
                      </a:r>
                      <a:r>
                        <a:rPr lang="en-AU" sz="1000" dirty="0">
                          <a:effectLst/>
                        </a:rPr>
                        <a:t> and 27</a:t>
                      </a:r>
                      <a:r>
                        <a:rPr lang="en-AU" sz="1000" baseline="30000" dirty="0">
                          <a:effectLst/>
                        </a:rPr>
                        <a:t>o</a:t>
                      </a:r>
                      <a:r>
                        <a:rPr lang="en-AU" sz="1000" dirty="0">
                          <a:effectLst/>
                        </a:rPr>
                        <a:t>C.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 </a:t>
                      </a:r>
                    </a:p>
                  </a:txBody>
                  <a:tcPr marL="45209" marR="452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Permanganate (MnO</a:t>
                      </a:r>
                      <a:r>
                        <a:rPr lang="en-AU" sz="1000" baseline="-25000" dirty="0">
                          <a:effectLst/>
                        </a:rPr>
                        <a:t>4</a:t>
                      </a:r>
                      <a:r>
                        <a:rPr lang="en-AU" sz="1000" baseline="30000" dirty="0">
                          <a:effectLst/>
                        </a:rPr>
                        <a:t>-</a:t>
                      </a:r>
                      <a:r>
                        <a:rPr lang="en-AU" sz="1000" dirty="0">
                          <a:effectLst/>
                        </a:rPr>
                        <a:t>) reacts with iodide (I</a:t>
                      </a:r>
                      <a:r>
                        <a:rPr lang="en-AU" sz="1000" baseline="30000" dirty="0">
                          <a:effectLst/>
                        </a:rPr>
                        <a:t>-</a:t>
                      </a:r>
                      <a:r>
                        <a:rPr lang="en-AU" sz="1000" dirty="0">
                          <a:effectLst/>
                        </a:rPr>
                        <a:t>) to produce manganese(II) ions (Mn</a:t>
                      </a:r>
                      <a:r>
                        <a:rPr lang="en-AU" sz="1000" baseline="30000" dirty="0">
                          <a:effectLst/>
                        </a:rPr>
                        <a:t>2+</a:t>
                      </a:r>
                      <a:r>
                        <a:rPr lang="en-AU" sz="1000" dirty="0">
                          <a:effectLst/>
                        </a:rPr>
                        <a:t>) and Iodine (I</a:t>
                      </a:r>
                      <a:r>
                        <a:rPr lang="en-AU" sz="1000" baseline="-25000" dirty="0">
                          <a:effectLst/>
                        </a:rPr>
                        <a:t>2</a:t>
                      </a:r>
                      <a:r>
                        <a:rPr lang="en-AU" sz="1000" dirty="0">
                          <a:effectLst/>
                        </a:rPr>
                        <a:t>).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Write the half equations and the fully balanced redox equation for this reaction.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 </a:t>
                      </a:r>
                      <a:endParaRPr lang="en-A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State the difference between a weak acid and a dilute acid.</a:t>
                      </a:r>
                      <a:endParaRPr lang="en-A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Determine the pH of a solution in which 20.0 mL of 0.25M </a:t>
                      </a:r>
                      <a:r>
                        <a:rPr lang="en-AU" sz="1000" dirty="0" err="1">
                          <a:effectLst/>
                        </a:rPr>
                        <a:t>NaOH</a:t>
                      </a:r>
                      <a:r>
                        <a:rPr lang="en-AU" sz="1000" dirty="0">
                          <a:effectLst/>
                        </a:rPr>
                        <a:t> is added to 13.0 mL of 0.42M </a:t>
                      </a:r>
                      <a:r>
                        <a:rPr lang="en-AU" sz="1000" dirty="0" err="1">
                          <a:effectLst/>
                        </a:rPr>
                        <a:t>HCl</a:t>
                      </a:r>
                      <a:r>
                        <a:rPr lang="en-AU" sz="1000" dirty="0">
                          <a:effectLst/>
                        </a:rPr>
                        <a:t>.</a:t>
                      </a:r>
                      <a:endParaRPr lang="en-A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89112" y="74711"/>
            <a:ext cx="568347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Analysis of Level of Understanding (ALU): Revision of Unit 1 &amp; 2 Chemistry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57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948</Words>
  <Application>Microsoft Office PowerPoint</Application>
  <PresentationFormat>On-screen Show (4:3)</PresentationFormat>
  <Paragraphs>135</Paragraphs>
  <Slides>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Adele Hudson</dc:creator>
  <cp:lastModifiedBy>Adele Hudson</cp:lastModifiedBy>
  <cp:revision>2</cp:revision>
  <dcterms:created xsi:type="dcterms:W3CDTF">2014-11-20T11:57:33Z</dcterms:created>
  <dcterms:modified xsi:type="dcterms:W3CDTF">2014-11-20T11:58:51Z</dcterms:modified>
</cp:coreProperties>
</file>