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58" r:id="rId4"/>
    <p:sldId id="260" r:id="rId5"/>
    <p:sldId id="264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FFFF"/>
    <a:srgbClr val="0000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97A23-5DBE-4CD2-9136-F20EFC918FF7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9908F-0CB6-4EBD-93BB-3320D3B18D8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131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A30E-E922-470E-B9EE-1CEDC0005379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6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311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2498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651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991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114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2166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47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166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088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323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073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A28E5-5D01-4BB1-AD51-AC5AF4D1FF80}" type="datetimeFigureOut">
              <a:rPr lang="en-AU" smtClean="0"/>
              <a:t>20/11/2014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479C6-B00C-49CD-A0AB-444C2B6EC7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86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akeymakey.com/hero/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keymakey.com/bongo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95536" y="5157192"/>
            <a:ext cx="1200411" cy="1409382"/>
            <a:chOff x="395536" y="5157192"/>
            <a:chExt cx="1200411" cy="1409382"/>
          </a:xfrm>
        </p:grpSpPr>
        <p:grpSp>
          <p:nvGrpSpPr>
            <p:cNvPr id="81" name="Group 80"/>
            <p:cNvGrpSpPr/>
            <p:nvPr/>
          </p:nvGrpSpPr>
          <p:grpSpPr>
            <a:xfrm>
              <a:off x="395536" y="5509850"/>
              <a:ext cx="277192" cy="295414"/>
              <a:chOff x="968130" y="1244918"/>
              <a:chExt cx="1227606" cy="1308306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971600" y="1244918"/>
                <a:ext cx="1224136" cy="1224136"/>
              </a:xfrm>
              <a:prstGeom prst="ellipse">
                <a:avLst/>
              </a:prstGeom>
              <a:solidFill>
                <a:srgbClr val="4BACC6">
                  <a:alpha val="85098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968130" y="1329088"/>
                <a:ext cx="1224136" cy="1224136"/>
              </a:xfrm>
              <a:prstGeom prst="ellipse">
                <a:avLst/>
              </a:prstGeom>
              <a:solidFill>
                <a:srgbClr val="4BACC6">
                  <a:alpha val="85098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395536" y="5160131"/>
              <a:ext cx="267508" cy="285093"/>
              <a:chOff x="2552306" y="548680"/>
              <a:chExt cx="1227606" cy="1308306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2555776" y="54868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2552306" y="63285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395536" y="5853305"/>
              <a:ext cx="273723" cy="300558"/>
              <a:chOff x="1904234" y="953108"/>
              <a:chExt cx="823178" cy="903878"/>
            </a:xfrm>
          </p:grpSpPr>
          <p:sp>
            <p:nvSpPr>
              <p:cNvPr id="97" name="Oval 96"/>
              <p:cNvSpPr/>
              <p:nvPr/>
            </p:nvSpPr>
            <p:spPr>
              <a:xfrm>
                <a:off x="1907704" y="953108"/>
                <a:ext cx="819708" cy="819708"/>
              </a:xfrm>
              <a:prstGeom prst="ellipse">
                <a:avLst/>
              </a:prstGeom>
              <a:solidFill>
                <a:srgbClr val="FFC000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904234" y="1037278"/>
                <a:ext cx="819708" cy="819708"/>
              </a:xfrm>
              <a:prstGeom prst="ellipse">
                <a:avLst/>
              </a:prstGeom>
              <a:solidFill>
                <a:srgbClr val="FFC000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 flipH="1">
              <a:off x="395536" y="6209801"/>
              <a:ext cx="259200" cy="274450"/>
              <a:chOff x="3601336" y="678886"/>
              <a:chExt cx="1371622" cy="1452322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3604806" y="678886"/>
                <a:ext cx="1368152" cy="1368152"/>
              </a:xfrm>
              <a:prstGeom prst="ellipse">
                <a:avLst/>
              </a:prstGeom>
              <a:solidFill>
                <a:srgbClr val="8064A2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3601336" y="763056"/>
                <a:ext cx="1368152" cy="1368152"/>
              </a:xfrm>
              <a:prstGeom prst="ellipse">
                <a:avLst/>
              </a:prstGeom>
              <a:solidFill>
                <a:srgbClr val="8064A2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710768" y="6228020"/>
              <a:ext cx="8851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Fan Heiti Std B" pitchFamily="34" charset="-128"/>
                  <a:ea typeface="Adobe Fan Heiti Std B" pitchFamily="34" charset="-128"/>
                </a:rPr>
                <a:t>Level 1 </a:t>
              </a:r>
              <a:endParaRPr lang="en-A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10768" y="5877272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Fan Heiti Std B" pitchFamily="34" charset="-128"/>
                  <a:ea typeface="Adobe Fan Heiti Std B" pitchFamily="34" charset="-128"/>
                </a:rPr>
                <a:t>Level 2</a:t>
              </a:r>
              <a:endParaRPr lang="en-A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16634" y="5517232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Fan Heiti Std B" pitchFamily="34" charset="-128"/>
                  <a:ea typeface="Adobe Fan Heiti Std B" pitchFamily="34" charset="-128"/>
                </a:rPr>
                <a:t>Level 3</a:t>
              </a:r>
              <a:endParaRPr lang="en-A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10768" y="5157192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Fan Heiti Std B" pitchFamily="34" charset="-128"/>
                  <a:ea typeface="Adobe Fan Heiti Std B" pitchFamily="34" charset="-128"/>
                </a:rPr>
                <a:t>Level 4</a:t>
              </a:r>
              <a:endParaRPr lang="en-A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55976" y="3573016"/>
            <a:ext cx="2088232" cy="2292951"/>
            <a:chOff x="4355976" y="3573016"/>
            <a:chExt cx="2088232" cy="2292951"/>
          </a:xfrm>
        </p:grpSpPr>
        <p:grpSp>
          <p:nvGrpSpPr>
            <p:cNvPr id="36" name="Group 35"/>
            <p:cNvGrpSpPr/>
            <p:nvPr/>
          </p:nvGrpSpPr>
          <p:grpSpPr>
            <a:xfrm>
              <a:off x="4355976" y="3573016"/>
              <a:ext cx="2088232" cy="2292951"/>
              <a:chOff x="4756934" y="1336383"/>
              <a:chExt cx="823178" cy="903878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4760404" y="1336383"/>
                <a:ext cx="819708" cy="819708"/>
              </a:xfrm>
              <a:prstGeom prst="ellipse">
                <a:avLst/>
              </a:prstGeom>
              <a:solidFill>
                <a:srgbClr val="FFC000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756934" y="1420553"/>
                <a:ext cx="819708" cy="819708"/>
              </a:xfrm>
              <a:prstGeom prst="ellipse">
                <a:avLst/>
              </a:prstGeom>
              <a:solidFill>
                <a:srgbClr val="FFC000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600" dirty="0">
                  <a:latin typeface="+mj-lt"/>
                  <a:ea typeface="Adobe Fan Heiti Std B" pitchFamily="34" charset="-12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585493" y="4254187"/>
              <a:ext cx="1642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AU" sz="24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25321" y="723610"/>
            <a:ext cx="2123297" cy="2262878"/>
            <a:chOff x="2225321" y="723610"/>
            <a:chExt cx="2123297" cy="2262878"/>
          </a:xfrm>
        </p:grpSpPr>
        <p:grpSp>
          <p:nvGrpSpPr>
            <p:cNvPr id="38" name="Group 37"/>
            <p:cNvGrpSpPr/>
            <p:nvPr/>
          </p:nvGrpSpPr>
          <p:grpSpPr>
            <a:xfrm>
              <a:off x="2225321" y="723610"/>
              <a:ext cx="2123297" cy="2262878"/>
              <a:chOff x="2552306" y="548680"/>
              <a:chExt cx="1227606" cy="1308306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555776" y="54868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552306" y="63285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118" name="TextBox 117"/>
            <p:cNvSpPr txBox="1"/>
            <p:nvPr/>
          </p:nvSpPr>
          <p:spPr>
            <a:xfrm>
              <a:off x="2342496" y="1196752"/>
              <a:ext cx="1894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AU" sz="2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281289" y="1698991"/>
            <a:ext cx="2276078" cy="2425703"/>
            <a:chOff x="6281289" y="1698991"/>
            <a:chExt cx="2276078" cy="2425703"/>
          </a:xfrm>
        </p:grpSpPr>
        <p:grpSp>
          <p:nvGrpSpPr>
            <p:cNvPr id="37" name="Group 36"/>
            <p:cNvGrpSpPr/>
            <p:nvPr/>
          </p:nvGrpSpPr>
          <p:grpSpPr>
            <a:xfrm>
              <a:off x="6281289" y="1698991"/>
              <a:ext cx="2276078" cy="2425703"/>
              <a:chOff x="5432626" y="953108"/>
              <a:chExt cx="1227606" cy="1308306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5436096" y="953108"/>
                <a:ext cx="1224136" cy="1224136"/>
              </a:xfrm>
              <a:prstGeom prst="ellipse">
                <a:avLst/>
              </a:prstGeom>
              <a:solidFill>
                <a:srgbClr val="4BACC6">
                  <a:alpha val="85098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432626" y="1037278"/>
                <a:ext cx="1224136" cy="1224136"/>
              </a:xfrm>
              <a:prstGeom prst="ellipse">
                <a:avLst/>
              </a:prstGeom>
              <a:solidFill>
                <a:srgbClr val="4BACC6">
                  <a:alpha val="85098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6509432" y="2371765"/>
              <a:ext cx="1886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AU" sz="2400" b="1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31640" y="3074310"/>
            <a:ext cx="1753702" cy="1856881"/>
            <a:chOff x="514042" y="3301379"/>
            <a:chExt cx="1753702" cy="1856881"/>
          </a:xfrm>
        </p:grpSpPr>
        <p:grpSp>
          <p:nvGrpSpPr>
            <p:cNvPr id="55" name="Group 54"/>
            <p:cNvGrpSpPr/>
            <p:nvPr/>
          </p:nvGrpSpPr>
          <p:grpSpPr>
            <a:xfrm>
              <a:off x="514042" y="3301379"/>
              <a:ext cx="1753702" cy="1856881"/>
              <a:chOff x="3601336" y="678886"/>
              <a:chExt cx="1371623" cy="1452322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3604807" y="678886"/>
                <a:ext cx="1368152" cy="1368153"/>
              </a:xfrm>
              <a:prstGeom prst="ellipse">
                <a:avLst/>
              </a:prstGeom>
              <a:solidFill>
                <a:srgbClr val="8064A2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3601336" y="763056"/>
                <a:ext cx="1368152" cy="1368152"/>
              </a:xfrm>
              <a:prstGeom prst="ellipse">
                <a:avLst/>
              </a:prstGeom>
              <a:solidFill>
                <a:srgbClr val="8064A2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514042" y="3761176"/>
              <a:ext cx="16480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AU" dirty="0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687206" y="561453"/>
            <a:ext cx="25683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Bonding</a:t>
            </a:r>
            <a:endParaRPr lang="en-AU" sz="4800" b="1" dirty="0">
              <a:solidFill>
                <a:schemeClr val="tx1">
                  <a:lumMod val="65000"/>
                  <a:lumOff val="3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493" y="343354"/>
            <a:ext cx="930599" cy="93059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309620" y="1340768"/>
            <a:ext cx="1974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dirty="0">
                <a:solidFill>
                  <a:schemeClr val="bg1"/>
                </a:solidFill>
                <a:hlinkClick r:id="rId4" action="ppaction://hlinksldjump"/>
              </a:rPr>
              <a:t>Bridge Building</a:t>
            </a:r>
            <a:r>
              <a:rPr lang="en-AU" sz="2000" b="1" dirty="0">
                <a:solidFill>
                  <a:schemeClr val="bg1"/>
                </a:solidFill>
              </a:rPr>
              <a:t>, Bongos and Bonding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44208" y="2325598"/>
            <a:ext cx="1974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dirty="0" smtClean="0">
                <a:hlinkClick r:id="rId5" action="ppaction://hlinksldjump"/>
              </a:rPr>
              <a:t>Conductors</a:t>
            </a:r>
            <a:r>
              <a:rPr lang="en-AU" sz="2000" b="1" dirty="0" smtClean="0"/>
              <a:t>, Bonding and Guitar Hero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4649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7"/>
          <p:cNvSpPr txBox="1"/>
          <p:nvPr/>
        </p:nvSpPr>
        <p:spPr>
          <a:xfrm>
            <a:off x="2502799" y="3801530"/>
            <a:ext cx="1894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Summarise your findings using a mind map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pic>
        <p:nvPicPr>
          <p:cNvPr id="40" name="Picture 39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90" y="5223264"/>
            <a:ext cx="930599" cy="930599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956581" y="262443"/>
            <a:ext cx="1753702" cy="1856881"/>
            <a:chOff x="514042" y="3301379"/>
            <a:chExt cx="1753702" cy="1856881"/>
          </a:xfrm>
        </p:grpSpPr>
        <p:grpSp>
          <p:nvGrpSpPr>
            <p:cNvPr id="27" name="Group 26"/>
            <p:cNvGrpSpPr/>
            <p:nvPr/>
          </p:nvGrpSpPr>
          <p:grpSpPr>
            <a:xfrm>
              <a:off x="514042" y="3301379"/>
              <a:ext cx="1753702" cy="1856881"/>
              <a:chOff x="3601336" y="678886"/>
              <a:chExt cx="1371623" cy="1452322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3604807" y="678886"/>
                <a:ext cx="1368152" cy="1368153"/>
              </a:xfrm>
              <a:prstGeom prst="ellipse">
                <a:avLst/>
              </a:prstGeom>
              <a:solidFill>
                <a:srgbClr val="8064A2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601336" y="763056"/>
                <a:ext cx="1368152" cy="1368152"/>
              </a:xfrm>
              <a:prstGeom prst="ellipse">
                <a:avLst/>
              </a:prstGeom>
              <a:solidFill>
                <a:srgbClr val="8064A2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514042" y="3761176"/>
              <a:ext cx="16480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422314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787677" y="469121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99836" y="1398166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79835" y="2347911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53981" y="3398802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99835" y="4351442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20954" y="5308340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502799" y="3801530"/>
            <a:ext cx="1894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Summarise your findings using a mind map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504" y="469121"/>
            <a:ext cx="8528111" cy="585488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0" name="Picture 39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90" y="5223264"/>
            <a:ext cx="930599" cy="930599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6785845" y="382630"/>
            <a:ext cx="1857600" cy="1857600"/>
            <a:chOff x="4756934" y="1336383"/>
            <a:chExt cx="823178" cy="903878"/>
          </a:xfrm>
        </p:grpSpPr>
        <p:sp>
          <p:nvSpPr>
            <p:cNvPr id="47" name="Oval 46"/>
            <p:cNvSpPr/>
            <p:nvPr/>
          </p:nvSpPr>
          <p:spPr>
            <a:xfrm>
              <a:off x="4760404" y="1336383"/>
              <a:ext cx="819708" cy="819708"/>
            </a:xfrm>
            <a:prstGeom prst="ellipse">
              <a:avLst/>
            </a:prstGeom>
            <a:solidFill>
              <a:srgbClr val="FFC000">
                <a:alpha val="68000"/>
              </a:srgb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4756934" y="1420553"/>
              <a:ext cx="819708" cy="819708"/>
            </a:xfrm>
            <a:prstGeom prst="ellipse">
              <a:avLst/>
            </a:prstGeom>
            <a:solidFill>
              <a:srgbClr val="FFC000">
                <a:alpha val="68000"/>
              </a:srgb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latin typeface="+mj-lt"/>
                <a:ea typeface="Adobe Fan Heiti Std B" pitchFamily="34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1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787677" y="469121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99836" y="1398166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79835" y="2347911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53981" y="3398802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99835" y="4351442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20954" y="5308340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502799" y="3801530"/>
            <a:ext cx="1894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Summarise your findings using a mind map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7504" y="469121"/>
            <a:ext cx="8528111" cy="568474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0" name="Picture 39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90" y="5223264"/>
            <a:ext cx="930599" cy="930599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6890865" y="332656"/>
            <a:ext cx="1857600" cy="1857600"/>
            <a:chOff x="5432626" y="953108"/>
            <a:chExt cx="1227606" cy="1308306"/>
          </a:xfrm>
        </p:grpSpPr>
        <p:sp>
          <p:nvSpPr>
            <p:cNvPr id="29" name="Oval 28"/>
            <p:cNvSpPr/>
            <p:nvPr/>
          </p:nvSpPr>
          <p:spPr>
            <a:xfrm>
              <a:off x="5436096" y="953108"/>
              <a:ext cx="1224136" cy="1224136"/>
            </a:xfrm>
            <a:prstGeom prst="ellipse">
              <a:avLst/>
            </a:prstGeom>
            <a:solidFill>
              <a:srgbClr val="4BACC6">
                <a:alpha val="85098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5432626" y="1037278"/>
              <a:ext cx="1224136" cy="1224136"/>
            </a:xfrm>
            <a:prstGeom prst="ellipse">
              <a:avLst/>
            </a:prstGeom>
            <a:solidFill>
              <a:srgbClr val="4BACC6">
                <a:alpha val="85098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539552" y="397401"/>
            <a:ext cx="6318448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b="1" dirty="0" smtClean="0"/>
              <a:t>Aim</a:t>
            </a:r>
            <a:endParaRPr lang="en-AU" sz="1600" dirty="0"/>
          </a:p>
          <a:p>
            <a:pPr>
              <a:spcBef>
                <a:spcPts val="600"/>
              </a:spcBef>
            </a:pPr>
            <a:r>
              <a:rPr lang="en-AU" sz="1600" dirty="0" smtClean="0"/>
              <a:t>To test whether a range of materials are conductors or insulators and link the observations to bonding.</a:t>
            </a:r>
            <a:endParaRPr lang="en-AU" sz="1600" dirty="0"/>
          </a:p>
          <a:p>
            <a:endParaRPr lang="en-AU" sz="1600" b="1" dirty="0"/>
          </a:p>
          <a:p>
            <a:r>
              <a:rPr lang="en-AU" sz="1600" b="1" dirty="0"/>
              <a:t>Materials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10 or 5 cent coins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Chocolate bud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Glucose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Hand sanitiser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margarine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Toothpaste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Alfoil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Paper guitar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err="1"/>
              <a:t>MaKey</a:t>
            </a:r>
            <a:r>
              <a:rPr lang="en-AU" sz="1600" dirty="0"/>
              <a:t> </a:t>
            </a:r>
            <a:r>
              <a:rPr lang="en-AU" sz="1600" dirty="0" err="1"/>
              <a:t>MaKey</a:t>
            </a:r>
            <a:endParaRPr lang="en-AU" sz="1600" dirty="0"/>
          </a:p>
          <a:p>
            <a:endParaRPr lang="en-AU" sz="1600" dirty="0"/>
          </a:p>
          <a:p>
            <a:endParaRPr lang="en-AU" sz="1600" dirty="0"/>
          </a:p>
        </p:txBody>
      </p:sp>
      <p:sp>
        <p:nvSpPr>
          <p:cNvPr id="16" name="Rectangle 15"/>
          <p:cNvSpPr/>
          <p:nvPr/>
        </p:nvSpPr>
        <p:spPr>
          <a:xfrm>
            <a:off x="6846124" y="693869"/>
            <a:ext cx="1974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dirty="0" smtClean="0"/>
              <a:t>Conductors, Bonding and Guitar Hero</a:t>
            </a:r>
            <a:endParaRPr lang="en-AU" sz="2000" b="1" dirty="0"/>
          </a:p>
        </p:txBody>
      </p:sp>
      <p:sp>
        <p:nvSpPr>
          <p:cNvPr id="17" name="Rectangle 16"/>
          <p:cNvSpPr/>
          <p:nvPr/>
        </p:nvSpPr>
        <p:spPr>
          <a:xfrm>
            <a:off x="323528" y="6042774"/>
            <a:ext cx="2589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b="1" dirty="0" smtClean="0"/>
              <a:t>Continued on the next page</a:t>
            </a:r>
            <a:r>
              <a:rPr lang="en-AU" sz="1600" dirty="0" smtClean="0"/>
              <a:t> </a:t>
            </a:r>
            <a:endParaRPr lang="en-AU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247" y="1831906"/>
            <a:ext cx="2730229" cy="20476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4055" y="4161435"/>
            <a:ext cx="73129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b="1" dirty="0"/>
              <a:t>Control Set Up</a:t>
            </a:r>
            <a:endParaRPr lang="en-AU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Connect </a:t>
            </a:r>
            <a:r>
              <a:rPr lang="en-AU" sz="1600" dirty="0" err="1"/>
              <a:t>MaKey</a:t>
            </a:r>
            <a:r>
              <a:rPr lang="en-AU" sz="1600" dirty="0"/>
              <a:t> </a:t>
            </a:r>
            <a:r>
              <a:rPr lang="en-AU" sz="1600" dirty="0" err="1"/>
              <a:t>MaKey</a:t>
            </a:r>
            <a:r>
              <a:rPr lang="en-AU" sz="1600" dirty="0"/>
              <a:t> to the computer as stated in the instructions.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Set up the paper guitar with ten or five cent coins connected to the ASDFG controllers on the </a:t>
            </a:r>
            <a:r>
              <a:rPr lang="en-AU" sz="1600" dirty="0" err="1"/>
              <a:t>MaKey</a:t>
            </a:r>
            <a:r>
              <a:rPr lang="en-AU" sz="1600" dirty="0"/>
              <a:t> </a:t>
            </a:r>
            <a:r>
              <a:rPr lang="en-AU" sz="1600" dirty="0" err="1"/>
              <a:t>MaKey</a:t>
            </a:r>
            <a:r>
              <a:rPr lang="en-AU" sz="1600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Open </a:t>
            </a:r>
            <a:r>
              <a:rPr lang="en-AU" sz="1600" u="sng" dirty="0">
                <a:hlinkClick r:id="rId5"/>
              </a:rPr>
              <a:t>http://makeymakey.com/hero/</a:t>
            </a:r>
            <a:endParaRPr lang="en-AU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Play Guitar Hero.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8978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787677" y="469121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99836" y="1398166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79835" y="2347911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rgbClr val="F5F5F5"/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rgbClr val="F5F5F5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53981" y="3398802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99835" y="4351442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20954" y="5308340"/>
            <a:ext cx="74158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>
                <a:solidFill>
                  <a:schemeClr val="bg1">
                    <a:lumMod val="9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Virtual Learning Hub</a:t>
            </a:r>
            <a:endParaRPr lang="en-AU" sz="6000" dirty="0">
              <a:solidFill>
                <a:schemeClr val="bg1">
                  <a:lumMod val="9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502799" y="3801530"/>
            <a:ext cx="1894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Summarise your findings using a mind map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7504" y="469121"/>
            <a:ext cx="8528111" cy="568474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0" name="Picture 39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90" y="5223264"/>
            <a:ext cx="930599" cy="930599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6890865" y="332656"/>
            <a:ext cx="1857600" cy="1857600"/>
            <a:chOff x="5432626" y="953108"/>
            <a:chExt cx="1227606" cy="1308306"/>
          </a:xfrm>
        </p:grpSpPr>
        <p:sp>
          <p:nvSpPr>
            <p:cNvPr id="29" name="Oval 28"/>
            <p:cNvSpPr/>
            <p:nvPr/>
          </p:nvSpPr>
          <p:spPr>
            <a:xfrm>
              <a:off x="5436096" y="953108"/>
              <a:ext cx="1224136" cy="1224136"/>
            </a:xfrm>
            <a:prstGeom prst="ellipse">
              <a:avLst/>
            </a:prstGeom>
            <a:solidFill>
              <a:srgbClr val="4BACC6">
                <a:alpha val="85098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5432626" y="1037278"/>
              <a:ext cx="1224136" cy="1224136"/>
            </a:xfrm>
            <a:prstGeom prst="ellipse">
              <a:avLst/>
            </a:prstGeom>
            <a:solidFill>
              <a:srgbClr val="4BACC6">
                <a:alpha val="85098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539552" y="397401"/>
            <a:ext cx="631844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b="1" dirty="0"/>
              <a:t>Testing Materials </a:t>
            </a:r>
            <a:endParaRPr lang="en-AU" sz="1600" dirty="0"/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en-AU" sz="1600" dirty="0"/>
              <a:t>Keep one ten cent coin on the G connector as a control.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1600" dirty="0"/>
              <a:t>Place plastic counters on all the other connects and add four materials from the list above.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1600" dirty="0"/>
              <a:t>Test whether the materials are conductors or insulators by playing Guitar Hero.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1600" dirty="0"/>
              <a:t>Write your observations in the table below.</a:t>
            </a:r>
          </a:p>
          <a:p>
            <a:endParaRPr lang="en-AU" sz="1600" dirty="0"/>
          </a:p>
          <a:p>
            <a:endParaRPr lang="en-AU" sz="1600" dirty="0"/>
          </a:p>
        </p:txBody>
      </p:sp>
      <p:sp>
        <p:nvSpPr>
          <p:cNvPr id="16" name="Rectangle 15"/>
          <p:cNvSpPr/>
          <p:nvPr/>
        </p:nvSpPr>
        <p:spPr>
          <a:xfrm>
            <a:off x="6846124" y="693869"/>
            <a:ext cx="1974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dirty="0" smtClean="0"/>
              <a:t>Conductors, Bonding and Guitar Hero</a:t>
            </a:r>
            <a:endParaRPr lang="en-AU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340965"/>
              </p:ext>
            </p:extLst>
          </p:nvPr>
        </p:nvGraphicFramePr>
        <p:xfrm>
          <a:off x="513432" y="2348407"/>
          <a:ext cx="7768630" cy="2318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1737"/>
                <a:gridCol w="1941737"/>
                <a:gridCol w="1942578"/>
                <a:gridCol w="1942578"/>
              </a:tblGrid>
              <a:tr h="73504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Type of intramolecular bonding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Type of intermolecular bonding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Conductor or Insulator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247"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Chocolate bud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247"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Glucose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247"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Hand sanitiser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247"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Margarine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247"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Toothpaste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247"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Alfoil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9551" y="4846675"/>
            <a:ext cx="82741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en-AU" sz="1600" dirty="0" smtClean="0"/>
              <a:t>Provide </a:t>
            </a:r>
            <a:r>
              <a:rPr lang="en-AU" sz="1600" dirty="0"/>
              <a:t>an explanation in terms of bonding for why some of the materials act as conductors.</a:t>
            </a:r>
          </a:p>
        </p:txBody>
      </p:sp>
    </p:spTree>
    <p:extLst>
      <p:ext uri="{BB962C8B-B14F-4D97-AF65-F5344CB8AC3E}">
        <p14:creationId xmlns:p14="http://schemas.microsoft.com/office/powerpoint/2010/main" val="39576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7"/>
          <p:cNvSpPr txBox="1"/>
          <p:nvPr/>
        </p:nvSpPr>
        <p:spPr>
          <a:xfrm>
            <a:off x="2502799" y="3801530"/>
            <a:ext cx="1894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Summarise your findings using a mind map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pic>
        <p:nvPicPr>
          <p:cNvPr id="40" name="Picture 39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90" y="5223264"/>
            <a:ext cx="930599" cy="930599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51520" y="432827"/>
            <a:ext cx="6565408" cy="9799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251520" y="490602"/>
            <a:ext cx="6845589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/>
              <a:t>Challenge</a:t>
            </a:r>
            <a:r>
              <a:rPr lang="en-AU" sz="1600" dirty="0"/>
              <a:t> </a:t>
            </a:r>
            <a:endParaRPr lang="en-AU" sz="1600" dirty="0" smtClean="0"/>
          </a:p>
          <a:p>
            <a:pPr>
              <a:spcBef>
                <a:spcPts val="600"/>
              </a:spcBef>
            </a:pPr>
            <a:r>
              <a:rPr lang="en-AU" sz="1600" dirty="0"/>
              <a:t>Build a bridge that is a minimum of 20 cm long and 5 </a:t>
            </a:r>
            <a:r>
              <a:rPr lang="en-AU" sz="1600" dirty="0" smtClean="0"/>
              <a:t>cm high and can conduct </a:t>
            </a:r>
            <a:r>
              <a:rPr lang="en-AU" sz="1600" dirty="0"/>
              <a:t>electricity using </a:t>
            </a:r>
            <a:r>
              <a:rPr lang="en-AU" sz="1600" dirty="0" smtClean="0"/>
              <a:t>only </a:t>
            </a:r>
            <a:r>
              <a:rPr lang="en-AU" sz="1600" dirty="0"/>
              <a:t>limited </a:t>
            </a:r>
            <a:r>
              <a:rPr lang="en-AU" sz="1600" dirty="0" smtClean="0"/>
              <a:t>materials</a:t>
            </a:r>
            <a:r>
              <a:rPr lang="en-AU" sz="1600" dirty="0" smtClean="0"/>
              <a:t>.</a:t>
            </a:r>
          </a:p>
          <a:p>
            <a:endParaRPr lang="en-AU" sz="1600" dirty="0" smtClean="0"/>
          </a:p>
          <a:p>
            <a:endParaRPr lang="en-AU" sz="1600" b="1" dirty="0" smtClean="0"/>
          </a:p>
          <a:p>
            <a:r>
              <a:rPr lang="en-AU" sz="1600" b="1" dirty="0" smtClean="0"/>
              <a:t>Materials</a:t>
            </a:r>
            <a:endParaRPr lang="en-AU" sz="16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5 x Wooden paddle pop sticks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4 x plastic straws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Paper towel (20 cm)</a:t>
            </a:r>
            <a:endParaRPr lang="en-AU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2 x plastic </a:t>
            </a:r>
            <a:r>
              <a:rPr lang="en-AU" sz="1600" dirty="0" smtClean="0"/>
              <a:t>pegs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4 x rubber </a:t>
            </a:r>
            <a:r>
              <a:rPr lang="en-AU" sz="1600" dirty="0" smtClean="0"/>
              <a:t>bands</a:t>
            </a:r>
            <a:endParaRPr lang="en-AU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Water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Computer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err="1" smtClean="0"/>
              <a:t>MaKey</a:t>
            </a:r>
            <a:r>
              <a:rPr lang="en-AU" sz="1600" dirty="0" smtClean="0"/>
              <a:t> </a:t>
            </a:r>
            <a:r>
              <a:rPr lang="en-AU" sz="1600" dirty="0" err="1" smtClean="0"/>
              <a:t>MaKey</a:t>
            </a:r>
            <a:endParaRPr lang="en-AU" sz="1600" dirty="0" smtClean="0"/>
          </a:p>
          <a:p>
            <a:pPr lvl="0"/>
            <a:endParaRPr lang="en-AU" sz="1600" dirty="0"/>
          </a:p>
          <a:p>
            <a:r>
              <a:rPr lang="en-AU" sz="1600" dirty="0"/>
              <a:t>Please note that not all the materials need to be used.</a:t>
            </a:r>
          </a:p>
          <a:p>
            <a:endParaRPr lang="en-AU" sz="1600" dirty="0" smtClean="0"/>
          </a:p>
          <a:p>
            <a:r>
              <a:rPr lang="en-AU" sz="1600" b="1" dirty="0" smtClean="0"/>
              <a:t>Test</a:t>
            </a:r>
            <a:endParaRPr lang="en-AU" sz="1600" b="1" dirty="0"/>
          </a:p>
          <a:p>
            <a:r>
              <a:rPr lang="en-AU" sz="1600" dirty="0"/>
              <a:t>To test the bridge you must be able to connect one end to the </a:t>
            </a:r>
            <a:r>
              <a:rPr lang="en-AU" sz="1600" dirty="0" err="1"/>
              <a:t>MaKey</a:t>
            </a:r>
            <a:r>
              <a:rPr lang="en-AU" sz="1600" dirty="0"/>
              <a:t> </a:t>
            </a:r>
            <a:r>
              <a:rPr lang="en-AU" sz="1600" dirty="0" err="1"/>
              <a:t>MaKey</a:t>
            </a:r>
            <a:r>
              <a:rPr lang="en-AU" sz="1600" dirty="0"/>
              <a:t> controller and touch the other end to play the Bongos - </a:t>
            </a:r>
            <a:r>
              <a:rPr lang="en-AU" sz="1600" dirty="0">
                <a:hlinkClick r:id="rId4"/>
              </a:rPr>
              <a:t>http://makeymakey.com/bongos</a:t>
            </a:r>
            <a:r>
              <a:rPr lang="en-AU" sz="1600" dirty="0" smtClean="0">
                <a:hlinkClick r:id="rId4"/>
              </a:rPr>
              <a:t>/</a:t>
            </a:r>
            <a:endParaRPr lang="en-AU" sz="1600" dirty="0" smtClean="0"/>
          </a:p>
          <a:p>
            <a:endParaRPr lang="en-AU" sz="1600" dirty="0"/>
          </a:p>
          <a:p>
            <a:endParaRPr lang="en-AU" sz="16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6956115" y="239765"/>
            <a:ext cx="1857600" cy="1857600"/>
            <a:chOff x="2225321" y="723610"/>
            <a:chExt cx="2123297" cy="2262878"/>
          </a:xfrm>
        </p:grpSpPr>
        <p:grpSp>
          <p:nvGrpSpPr>
            <p:cNvPr id="22" name="Group 21"/>
            <p:cNvGrpSpPr/>
            <p:nvPr/>
          </p:nvGrpSpPr>
          <p:grpSpPr>
            <a:xfrm>
              <a:off x="2225321" y="723610"/>
              <a:ext cx="2123297" cy="2262878"/>
              <a:chOff x="2552306" y="548680"/>
              <a:chExt cx="1227606" cy="1308306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2555776" y="54868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552306" y="63285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342496" y="924485"/>
              <a:ext cx="1894948" cy="1912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solidFill>
                    <a:schemeClr val="bg1"/>
                  </a:solidFill>
                </a:rPr>
                <a:t>Bridge Building, Bongos and Bonding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23528" y="5970766"/>
            <a:ext cx="2589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b="1" dirty="0" smtClean="0"/>
              <a:t>Continued on the next page</a:t>
            </a:r>
            <a:r>
              <a:rPr lang="en-AU" sz="1600" dirty="0" smtClean="0"/>
              <a:t> 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5163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7"/>
          <p:cNvSpPr txBox="1"/>
          <p:nvPr/>
        </p:nvSpPr>
        <p:spPr>
          <a:xfrm>
            <a:off x="2502799" y="3801530"/>
            <a:ext cx="1894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Summarise your findings using a mind map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5626" y="6435769"/>
            <a:ext cx="219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Created by Adele Hudson, 2014</a:t>
            </a:r>
            <a:endParaRPr lang="en-AU" sz="110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pic>
        <p:nvPicPr>
          <p:cNvPr id="40" name="Picture 39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90" y="5223264"/>
            <a:ext cx="930599" cy="930599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956115" y="239765"/>
            <a:ext cx="1857600" cy="1857600"/>
            <a:chOff x="2225321" y="723610"/>
            <a:chExt cx="2123297" cy="2262878"/>
          </a:xfrm>
        </p:grpSpPr>
        <p:grpSp>
          <p:nvGrpSpPr>
            <p:cNvPr id="22" name="Group 21"/>
            <p:cNvGrpSpPr/>
            <p:nvPr/>
          </p:nvGrpSpPr>
          <p:grpSpPr>
            <a:xfrm>
              <a:off x="2225321" y="723610"/>
              <a:ext cx="2123297" cy="2262878"/>
              <a:chOff x="2552306" y="548680"/>
              <a:chExt cx="1227606" cy="1308306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2555776" y="54868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552306" y="632850"/>
                <a:ext cx="1224136" cy="1224136"/>
              </a:xfrm>
              <a:prstGeom prst="ellipse">
                <a:avLst/>
              </a:prstGeom>
              <a:solidFill>
                <a:srgbClr val="C000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342496" y="924485"/>
              <a:ext cx="1894948" cy="1912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solidFill>
                    <a:schemeClr val="bg1"/>
                  </a:solidFill>
                </a:rPr>
                <a:t>Bridge Building, Bongos and Bonding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23527" y="718245"/>
            <a:ext cx="67350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/>
              <a:t>Explain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Complete </a:t>
            </a:r>
            <a:r>
              <a:rPr lang="en-AU" sz="1600" dirty="0"/>
              <a:t>the table </a:t>
            </a:r>
            <a:r>
              <a:rPr lang="en-AU" sz="1600" dirty="0" smtClean="0"/>
              <a:t>below, providing an </a:t>
            </a:r>
            <a:r>
              <a:rPr lang="en-AU" sz="1600" dirty="0"/>
              <a:t>explanation of the intramolecular and intermolecular bonding present for each of the materials listed</a:t>
            </a:r>
            <a:r>
              <a:rPr lang="en-A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State whether each of the materials are conductors or </a:t>
            </a:r>
            <a:r>
              <a:rPr lang="en-AU" sz="1600" dirty="0" smtClean="0"/>
              <a:t>insulators</a:t>
            </a:r>
            <a:r>
              <a:rPr lang="en-AU" sz="1600" dirty="0" smtClean="0"/>
              <a:t>.</a:t>
            </a:r>
            <a:endParaRPr lang="en-AU" sz="1600" dirty="0"/>
          </a:p>
          <a:p>
            <a:endParaRPr lang="en-AU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870893"/>
              </p:ext>
            </p:extLst>
          </p:nvPr>
        </p:nvGraphicFramePr>
        <p:xfrm>
          <a:off x="441813" y="2204864"/>
          <a:ext cx="8200514" cy="3169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8019"/>
                <a:gridCol w="1944216"/>
                <a:gridCol w="1726075"/>
                <a:gridCol w="1912204"/>
              </a:tblGrid>
              <a:tr h="6133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AU" sz="16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Material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Type of Intramolecular bonding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Types </a:t>
                      </a:r>
                      <a:r>
                        <a:rPr lang="en-AU" sz="1600" dirty="0">
                          <a:effectLst/>
                        </a:rPr>
                        <a:t>of </a:t>
                      </a:r>
                      <a:r>
                        <a:rPr lang="en-AU" sz="1600" dirty="0" smtClean="0">
                          <a:effectLst/>
                        </a:rPr>
                        <a:t>Intermolecular </a:t>
                      </a:r>
                      <a:r>
                        <a:rPr lang="en-AU" sz="1600" dirty="0">
                          <a:effectLst/>
                        </a:rPr>
                        <a:t>bonding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Conductor or insulator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Wooden paddle pop </a:t>
                      </a:r>
                      <a:r>
                        <a:rPr lang="en-AU" sz="1600" dirty="0" smtClean="0">
                          <a:effectLst/>
                        </a:rPr>
                        <a:t>stick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(</a:t>
                      </a:r>
                      <a:r>
                        <a:rPr lang="en-AU" sz="1600" dirty="0">
                          <a:effectLst/>
                        </a:rPr>
                        <a:t>assume made of </a:t>
                      </a:r>
                      <a:r>
                        <a:rPr lang="en-AU" sz="1600" dirty="0" smtClean="0">
                          <a:effectLst/>
                        </a:rPr>
                        <a:t>cellulose</a:t>
                      </a:r>
                      <a:r>
                        <a:rPr lang="en-AU" sz="1600" dirty="0">
                          <a:effectLst/>
                        </a:rPr>
                        <a:t>)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Plastic </a:t>
                      </a:r>
                      <a:r>
                        <a:rPr lang="en-AU" sz="1600" dirty="0" smtClean="0">
                          <a:effectLst/>
                        </a:rPr>
                        <a:t>straw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Paper towel </a:t>
                      </a:r>
                      <a:endParaRPr lang="en-AU" sz="16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(</a:t>
                      </a:r>
                      <a:r>
                        <a:rPr lang="en-AU" sz="1600" dirty="0">
                          <a:effectLst/>
                        </a:rPr>
                        <a:t>assume made of cellulose)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Plastic </a:t>
                      </a:r>
                      <a:r>
                        <a:rPr lang="en-AU" sz="1600" dirty="0" smtClean="0">
                          <a:effectLst/>
                        </a:rPr>
                        <a:t>peg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Water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27405" y="188640"/>
            <a:ext cx="13689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b="1" dirty="0" smtClean="0"/>
              <a:t>Continued…..</a:t>
            </a:r>
            <a:r>
              <a:rPr lang="en-AU" sz="1600" dirty="0" smtClean="0"/>
              <a:t> </a:t>
            </a:r>
            <a:endParaRPr lang="en-AU" sz="1600" dirty="0"/>
          </a:p>
        </p:txBody>
      </p:sp>
      <p:sp>
        <p:nvSpPr>
          <p:cNvPr id="8" name="Rectangle 7"/>
          <p:cNvSpPr/>
          <p:nvPr/>
        </p:nvSpPr>
        <p:spPr>
          <a:xfrm>
            <a:off x="327405" y="5301208"/>
            <a:ext cx="7554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Provide an explanation for why a material is a conductor.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64769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551</Words>
  <Application>Microsoft Office PowerPoint</Application>
  <PresentationFormat>On-screen Show (4:3)</PresentationFormat>
  <Paragraphs>154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Adele Hudson</dc:creator>
  <cp:lastModifiedBy>Adele Hudson</cp:lastModifiedBy>
  <cp:revision>55</cp:revision>
  <dcterms:created xsi:type="dcterms:W3CDTF">2014-11-19T21:58:52Z</dcterms:created>
  <dcterms:modified xsi:type="dcterms:W3CDTF">2014-11-20T09:44:36Z</dcterms:modified>
</cp:coreProperties>
</file>