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61" r:id="rId3"/>
    <p:sldId id="260" r:id="rId4"/>
    <p:sldId id="266" r:id="rId5"/>
    <p:sldId id="268" r:id="rId6"/>
    <p:sldId id="272" r:id="rId7"/>
    <p:sldId id="279" r:id="rId8"/>
    <p:sldId id="285" r:id="rId9"/>
    <p:sldId id="290" r:id="rId10"/>
    <p:sldId id="291" r:id="rId11"/>
    <p:sldId id="292" r:id="rId12"/>
    <p:sldId id="300" r:id="rId13"/>
    <p:sldId id="294" r:id="rId14"/>
    <p:sldId id="295" r:id="rId15"/>
    <p:sldId id="308" r:id="rId16"/>
    <p:sldId id="310" r:id="rId17"/>
    <p:sldId id="301" r:id="rId18"/>
    <p:sldId id="303" r:id="rId19"/>
    <p:sldId id="311" r:id="rId20"/>
    <p:sldId id="305" r:id="rId21"/>
    <p:sldId id="306"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301F"/>
    <a:srgbClr val="194724"/>
    <a:srgbClr val="2A783D"/>
    <a:srgbClr val="F2F2F2"/>
    <a:srgbClr val="4D5DD3"/>
    <a:srgbClr val="C53821"/>
    <a:srgbClr val="F16F55"/>
    <a:srgbClr val="DF5841"/>
    <a:srgbClr val="EF5B3D"/>
    <a:srgbClr val="ED4321"/>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50987" autoAdjust="0"/>
  </p:normalViewPr>
  <p:slideViewPr>
    <p:cSldViewPr>
      <p:cViewPr varScale="1">
        <p:scale>
          <a:sx n="38" d="100"/>
          <a:sy n="38" d="100"/>
        </p:scale>
        <p:origin x="2328" y="42"/>
      </p:cViewPr>
      <p:guideLst>
        <p:guide orient="horz" pos="2160"/>
        <p:guide pos="2880"/>
      </p:guideLst>
    </p:cSldViewPr>
  </p:slideViewPr>
  <p:notesTextViewPr>
    <p:cViewPr>
      <p:scale>
        <a:sx n="1" d="1"/>
        <a:sy n="1" d="1"/>
      </p:scale>
      <p:origin x="0" y="0"/>
    </p:cViewPr>
  </p:notesTextViewPr>
  <p:sorterViewPr>
    <p:cViewPr>
      <p:scale>
        <a:sx n="100" d="100"/>
        <a:sy n="100" d="100"/>
      </p:scale>
      <p:origin x="0" y="57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85DC5-A6C7-48D3-8D99-46B45C357AF4}" type="datetimeFigureOut">
              <a:rPr lang="en-AU" smtClean="0"/>
              <a:t>20/10/2015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5F566-14EF-4AA5-A45F-DA66495EE017}" type="slidenum">
              <a:rPr lang="en-AU" smtClean="0"/>
              <a:t>‹#›</a:t>
            </a:fld>
            <a:endParaRPr lang="en-AU"/>
          </a:p>
        </p:txBody>
      </p:sp>
    </p:spTree>
    <p:extLst>
      <p:ext uri="{BB962C8B-B14F-4D97-AF65-F5344CB8AC3E}">
        <p14:creationId xmlns:p14="http://schemas.microsoft.com/office/powerpoint/2010/main" val="586396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Abstract</a:t>
            </a:r>
          </a:p>
          <a:p>
            <a:pPr marL="0" indent="0">
              <a:buNone/>
            </a:pPr>
            <a:r>
              <a:rPr lang="en-AU" dirty="0" smtClean="0"/>
              <a:t>A1 Establishing a Culture of Success in the Chemistry Classroom</a:t>
            </a:r>
          </a:p>
          <a:p>
            <a:pPr marL="0" indent="0">
              <a:buNone/>
            </a:pPr>
            <a:r>
              <a:rPr lang="en-AU" dirty="0" smtClean="0"/>
              <a:t>Adele Hudson, Aitken College</a:t>
            </a:r>
          </a:p>
          <a:p>
            <a:pPr marL="0" indent="0">
              <a:buNone/>
            </a:pPr>
            <a:r>
              <a:rPr lang="en-AU" dirty="0" smtClean="0"/>
              <a:t>Helping all students achieve success in Chemistry can appear to be an elusive goal. Traditionally a student’s ability level was said to be the secret behind their success, however, research has shown that high achievement is more dependent on a student’s resilience, intrinsic motivation, and ability to embrace challenge despite the risk of failure. Establishing a classroom culture which embraces these ideals can encourage students to reach for ever higher goals. This presentation will discuss a range of strategies and resources that can be used in the Chemistry classroom to enable all students to be successful.</a:t>
            </a: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Establishing</a:t>
            </a:r>
            <a:r>
              <a:rPr lang="en-AU" baseline="0" dirty="0" smtClean="0"/>
              <a:t> a culture of success in the chemistry classroom –</a:t>
            </a:r>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Many of us have asked this question  -“How can I achieve success for all my students?”</a:t>
            </a:r>
          </a:p>
          <a:p>
            <a:pPr marL="0" marR="0" indent="0" algn="l" defTabSz="914400" rtl="0" eaLnBrk="1" fontAlgn="auto" latinLnBrk="0" hangingPunct="1">
              <a:lnSpc>
                <a:spcPct val="100000"/>
              </a:lnSpc>
              <a:spcBef>
                <a:spcPts val="0"/>
              </a:spcBef>
              <a:spcAft>
                <a:spcPts val="0"/>
              </a:spcAft>
              <a:buClrTx/>
              <a:buSzTx/>
              <a:buFontTx/>
              <a:buNone/>
              <a:tabLst/>
              <a:defRPr/>
            </a:pPr>
            <a:endParaRPr lang="en-AU"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 </a:t>
            </a:r>
            <a:r>
              <a:rPr lang="en-AU" sz="1200" kern="1200" dirty="0" smtClean="0">
                <a:solidFill>
                  <a:schemeClr val="tx1"/>
                </a:solidFill>
                <a:effectLst/>
                <a:latin typeface="+mn-lt"/>
                <a:ea typeface="+mn-ea"/>
                <a:cs typeface="+mn-cs"/>
              </a:rPr>
              <a:t>And this is an important question - as a teacher it is our mandate to help all students in our class achieve success. And when we talk about success we are talking about achieving goals. However, I would pre-empt the word goal with ever more challenging goals. So this means that students who have high competency levels will not just continue to achieve the highest mark in the class but rather they will see growth in their learning. This means that the students who have always sat in the middle and lowest band of the class will not continue as they have always but rather that they will progress into higher percentiles. It is an important premise that just achieving a high mark is not a measure</a:t>
            </a:r>
            <a:r>
              <a:rPr lang="en-AU" sz="1200" kern="1200" baseline="0" dirty="0" smtClean="0">
                <a:solidFill>
                  <a:schemeClr val="tx1"/>
                </a:solidFill>
                <a:effectLst/>
                <a:latin typeface="+mn-lt"/>
                <a:ea typeface="+mn-ea"/>
                <a:cs typeface="+mn-cs"/>
              </a:rPr>
              <a:t> of success</a:t>
            </a:r>
            <a:r>
              <a:rPr lang="en-AU" sz="1200" kern="1200" dirty="0" smtClean="0">
                <a:solidFill>
                  <a:schemeClr val="tx1"/>
                </a:solidFill>
                <a:effectLst/>
                <a:latin typeface="+mn-lt"/>
                <a:ea typeface="+mn-ea"/>
                <a:cs typeface="+mn-cs"/>
              </a:rPr>
              <a:t>– but rather whether or not the student has shown any growth in their learning.</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1" kern="1200" dirty="0" smtClean="0">
                <a:solidFill>
                  <a:schemeClr val="tx1"/>
                </a:solidFill>
                <a:effectLst/>
                <a:latin typeface="+mn-lt"/>
                <a:ea typeface="+mn-ea"/>
                <a:cs typeface="+mn-cs"/>
              </a:rPr>
              <a:t>So today I want to</a:t>
            </a:r>
            <a:r>
              <a:rPr lang="en-AU" sz="1200" b="1" kern="1200" baseline="0" dirty="0" smtClean="0">
                <a:solidFill>
                  <a:schemeClr val="tx1"/>
                </a:solidFill>
                <a:effectLst/>
                <a:latin typeface="+mn-lt"/>
                <a:ea typeface="+mn-ea"/>
                <a:cs typeface="+mn-cs"/>
              </a:rPr>
              <a:t> share some of the tools and ideas that I am using with my students to help them see growth. How I am seeing that teaching is more about learning than the teaching. How students are teachers and I am the learner. Its about seeing things from the students perspective – its about being able to </a:t>
            </a:r>
            <a:r>
              <a:rPr lang="en-AU" sz="1200" b="1" kern="1200" baseline="0" smtClean="0">
                <a:solidFill>
                  <a:schemeClr val="tx1"/>
                </a:solidFill>
                <a:effectLst/>
                <a:latin typeface="+mn-lt"/>
                <a:ea typeface="+mn-ea"/>
                <a:cs typeface="+mn-cs"/>
              </a:rPr>
              <a:t>think differently.</a:t>
            </a:r>
            <a:endParaRPr lang="en-AU"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1</a:t>
            </a:fld>
            <a:endParaRPr lang="en-AU"/>
          </a:p>
        </p:txBody>
      </p:sp>
    </p:spTree>
    <p:extLst>
      <p:ext uri="{BB962C8B-B14F-4D97-AF65-F5344CB8AC3E}">
        <p14:creationId xmlns:p14="http://schemas.microsoft.com/office/powerpoint/2010/main" val="3745954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Think different. Steve Jobs did</a:t>
            </a:r>
            <a:r>
              <a:rPr lang="en-AU" baseline="0" dirty="0" smtClean="0"/>
              <a:t> and apple was born. And with apple came a revolution in how people interact with technology.</a:t>
            </a:r>
          </a:p>
          <a:p>
            <a:r>
              <a:rPr lang="en-AU" baseline="0" dirty="0" smtClean="0"/>
              <a:t>Apple doesn’t sell products they sell dreams. Buying a product from apple is buying an experience. When you buy a new iPhone, it doesn’t come in a cardboard box. No it comes in a </a:t>
            </a:r>
            <a:r>
              <a:rPr lang="en-AU" baseline="0" dirty="0" err="1" smtClean="0"/>
              <a:t>molded</a:t>
            </a:r>
            <a:r>
              <a:rPr lang="en-AU" baseline="0" dirty="0" smtClean="0"/>
              <a:t> white case, simply beautiful. I have to confess that I still have every box for every iPhone that I have ever owned. Also every box for every iPad and every box for every Mac book I have ever owned. What apple has done has gone beyond what other technology companies have done. Normal technology companies focus on selling a product. Apple has focuses on selling a dream. Steve Jobs built products to help people achieve their dreams. Their company culture is about people not products. And it has worked. As of late last year Apple announced that it has sold 225 million </a:t>
            </a:r>
            <a:r>
              <a:rPr lang="en-AU" baseline="0" dirty="0" err="1" smtClean="0"/>
              <a:t>iPADs</a:t>
            </a:r>
            <a:r>
              <a:rPr lang="en-AU" baseline="0" dirty="0" smtClean="0"/>
              <a:t>. Mind blowing especially when you consider that it was only first released about four years ago. This is what you call a success. This is what you call growth.</a:t>
            </a:r>
          </a:p>
          <a:p>
            <a:endParaRPr lang="en-AU" baseline="0" dirty="0" smtClean="0"/>
          </a:p>
          <a:p>
            <a:r>
              <a:rPr lang="en-AU" baseline="0" dirty="0" smtClean="0"/>
              <a:t>The challenge for us as teachers is to think different. To see that growth won’t come from a culture that focuses entirely on selling a product – that is Chemistry education, but rather a culture where we are selling a dream.</a:t>
            </a:r>
          </a:p>
          <a:p>
            <a:endParaRPr lang="en-AU" baseline="0" dirty="0" smtClean="0"/>
          </a:p>
          <a:p>
            <a:r>
              <a:rPr lang="en-AU" baseline="0" dirty="0" smtClean="0"/>
              <a:t>A dream where goals can be achieve and success is possible.</a:t>
            </a:r>
          </a:p>
          <a:p>
            <a:r>
              <a:rPr lang="en-AU" baseline="0" dirty="0" smtClean="0"/>
              <a:t>My premise today is that if we give time to establishing a culture that focuses on helping students become learners where they believe that they can be successful, then intrinsic motivation, resilience and embracing challenge become the norm. You only have to watch students in your class who have learnt how to learn and who believe the dream to see how much a student will invest in your subject if they believe that they will achieve a good return.</a:t>
            </a:r>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2</a:t>
            </a:fld>
            <a:endParaRPr lang="en-AU"/>
          </a:p>
        </p:txBody>
      </p:sp>
    </p:spTree>
    <p:extLst>
      <p:ext uri="{BB962C8B-B14F-4D97-AF65-F5344CB8AC3E}">
        <p14:creationId xmlns:p14="http://schemas.microsoft.com/office/powerpoint/2010/main" val="2035632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In “Visible Learning”, John Hattie identified six main areas that contribute to learning, namely: student, home, the school, the curricula, the teacher and teaching and learning approaches. </a:t>
            </a:r>
          </a:p>
          <a:p>
            <a:r>
              <a:rPr lang="en-AU" sz="1200" kern="1200" dirty="0" smtClean="0">
                <a:solidFill>
                  <a:schemeClr val="tx1"/>
                </a:solidFill>
                <a:effectLst/>
                <a:latin typeface="+mn-lt"/>
                <a:ea typeface="+mn-ea"/>
                <a:cs typeface="+mn-cs"/>
              </a:rPr>
              <a:t>Image: John </a:t>
            </a:r>
            <a:r>
              <a:rPr lang="en-AU" sz="1200" kern="1200" dirty="0" err="1" smtClean="0">
                <a:solidFill>
                  <a:schemeClr val="tx1"/>
                </a:solidFill>
                <a:effectLst/>
                <a:latin typeface="+mn-lt"/>
                <a:ea typeface="+mn-ea"/>
                <a:cs typeface="+mn-cs"/>
              </a:rPr>
              <a:t>Hatties</a:t>
            </a:r>
            <a:r>
              <a:rPr lang="en-AU" sz="1200" kern="1200" dirty="0" smtClean="0">
                <a:solidFill>
                  <a:schemeClr val="tx1"/>
                </a:solidFill>
                <a:effectLst/>
                <a:latin typeface="+mn-lt"/>
                <a:ea typeface="+mn-ea"/>
                <a:cs typeface="+mn-cs"/>
              </a:rPr>
              <a:t> contribution pie chart</a:t>
            </a:r>
          </a:p>
          <a:p>
            <a:r>
              <a:rPr lang="en-AU" sz="1200" kern="1200" dirty="0" smtClean="0">
                <a:solidFill>
                  <a:schemeClr val="tx1"/>
                </a:solidFill>
                <a:effectLst/>
                <a:latin typeface="+mn-lt"/>
                <a:ea typeface="+mn-ea"/>
                <a:cs typeface="+mn-cs"/>
              </a:rPr>
              <a:t>There has been much said about the teacher and teaching and learning approaches which are known to contribute about 30% of the difference. However, I have been very much interested in the 50% that the students bring to the table as Hattie highlights that students not only bring prior achievement to the classroom, but also a set of attitudes and dispositions which can have an effect on their schooling (direct copying – p40). </a:t>
            </a:r>
            <a:endParaRPr lang="en-AU" baseline="0" dirty="0" smtClean="0"/>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3</a:t>
            </a:fld>
            <a:endParaRPr lang="en-AU"/>
          </a:p>
        </p:txBody>
      </p:sp>
    </p:spTree>
    <p:extLst>
      <p:ext uri="{BB962C8B-B14F-4D97-AF65-F5344CB8AC3E}">
        <p14:creationId xmlns:p14="http://schemas.microsoft.com/office/powerpoint/2010/main" val="1096043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With effects</a:t>
            </a:r>
            <a:r>
              <a:rPr lang="en-AU" sz="1200" kern="1200" baseline="0" dirty="0" smtClean="0">
                <a:solidFill>
                  <a:schemeClr val="tx1"/>
                </a:solidFill>
                <a:effectLst/>
                <a:latin typeface="+mn-lt"/>
                <a:ea typeface="+mn-ea"/>
                <a:cs typeface="+mn-cs"/>
              </a:rPr>
              <a:t> sizes greater than 0.4  said to have a high impact on student learning, it is not surprising that student engagement has a significant influence on their learning with an effect size of 0.48, similarly student motivation has an effect size of 0.48. Students prior knowledge came in with a greater effect size, showing that it certainly has an influence on their ability to achieve in the subject. But the biggest influence on student learning was by far student expectation of success, which had an effect size of 1.44.</a:t>
            </a:r>
          </a:p>
          <a:p>
            <a:endParaRPr lang="en-AU" sz="1200" kern="1200" baseline="0" dirty="0" smtClean="0">
              <a:solidFill>
                <a:schemeClr val="tx1"/>
              </a:solidFill>
              <a:effectLst/>
              <a:latin typeface="+mn-lt"/>
              <a:ea typeface="+mn-ea"/>
              <a:cs typeface="+mn-cs"/>
            </a:endParaRPr>
          </a:p>
          <a:p>
            <a:r>
              <a:rPr lang="en-AU" sz="1200" kern="1200" baseline="0" dirty="0" smtClean="0">
                <a:solidFill>
                  <a:schemeClr val="tx1"/>
                </a:solidFill>
                <a:effectLst/>
                <a:latin typeface="+mn-lt"/>
                <a:ea typeface="+mn-ea"/>
                <a:cs typeface="+mn-cs"/>
              </a:rPr>
              <a:t>This clearly shows that influencing a students belief about their potential success in your subject can have a marked effect on their learning and hence their outcomes. </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4</a:t>
            </a:fld>
            <a:endParaRPr lang="en-AU"/>
          </a:p>
        </p:txBody>
      </p:sp>
    </p:spTree>
    <p:extLst>
      <p:ext uri="{BB962C8B-B14F-4D97-AF65-F5344CB8AC3E}">
        <p14:creationId xmlns:p14="http://schemas.microsoft.com/office/powerpoint/2010/main" val="39009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There is a very interesting Ted talk by Pierre </a:t>
            </a:r>
            <a:r>
              <a:rPr lang="en-AU" sz="1200" kern="1200" dirty="0" err="1" smtClean="0">
                <a:solidFill>
                  <a:schemeClr val="tx1"/>
                </a:solidFill>
                <a:effectLst/>
                <a:latin typeface="+mn-lt"/>
                <a:ea typeface="+mn-ea"/>
                <a:cs typeface="+mn-cs"/>
              </a:rPr>
              <a:t>Pirard</a:t>
            </a:r>
            <a:r>
              <a:rPr lang="en-AU" sz="1200" kern="1200" dirty="0" smtClean="0">
                <a:solidFill>
                  <a:schemeClr val="tx1"/>
                </a:solidFill>
                <a:effectLst/>
                <a:latin typeface="+mn-lt"/>
                <a:ea typeface="+mn-ea"/>
                <a:cs typeface="+mn-cs"/>
              </a:rPr>
              <a:t>, a teacher working in Brussels most disadvantage neighbourhoods, who shares his insights on the principle of highly effective teachers. Changing from a career as a successful businessman to teaching, he observed that students’ success in all classes was not equal. He observed that students were successful learners in some classrooms and yet not in others. So he started asking the teachers at the school “What can I do to make my students progress?”  For the teachers who had little effect on the students’ progress, he noted that they all spoke about the lack of education culture and resources at student’s home and the student’s language and literacy difficulties. . These teachers belief was that the student issues prevented them from making any progress and there was little that the teacher could do to change their outcomes. </a:t>
            </a:r>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5</a:t>
            </a:fld>
            <a:endParaRPr lang="en-AU"/>
          </a:p>
        </p:txBody>
      </p:sp>
    </p:spTree>
    <p:extLst>
      <p:ext uri="{BB962C8B-B14F-4D97-AF65-F5344CB8AC3E}">
        <p14:creationId xmlns:p14="http://schemas.microsoft.com/office/powerpoint/2010/main" val="3414005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contrasted with teachers where students were progressing their learning in that the discussion did not centre around student issues, but rather</a:t>
            </a:r>
            <a:r>
              <a:rPr lang="en-AU" sz="1200" kern="1200" baseline="0" dirty="0" smtClean="0">
                <a:solidFill>
                  <a:schemeClr val="tx1"/>
                </a:solidFill>
                <a:effectLst/>
                <a:latin typeface="+mn-lt"/>
                <a:ea typeface="+mn-ea"/>
                <a:cs typeface="+mn-cs"/>
              </a:rPr>
              <a:t> on the culture that the teacher had established in order to help students learn. Firstly</a:t>
            </a:r>
            <a:r>
              <a:rPr lang="en-AU" sz="1200" kern="1200" dirty="0" smtClean="0">
                <a:solidFill>
                  <a:schemeClr val="tx1"/>
                </a:solidFill>
                <a:effectLst/>
                <a:latin typeface="+mn-lt"/>
                <a:ea typeface="+mn-ea"/>
                <a:cs typeface="+mn-cs"/>
              </a:rPr>
              <a:t> the teacher</a:t>
            </a:r>
            <a:r>
              <a:rPr lang="en-AU" sz="1200" kern="1200" baseline="0" dirty="0" smtClean="0">
                <a:solidFill>
                  <a:schemeClr val="tx1"/>
                </a:solidFill>
                <a:effectLst/>
                <a:latin typeface="+mn-lt"/>
                <a:ea typeface="+mn-ea"/>
                <a:cs typeface="+mn-cs"/>
              </a:rPr>
              <a:t> believed and shared the message that every student could achieve success irrespective of their personal and educational history. Secondly</a:t>
            </a:r>
            <a:r>
              <a:rPr lang="en-AU" sz="1200" kern="1200" dirty="0" smtClean="0">
                <a:solidFill>
                  <a:schemeClr val="tx1"/>
                </a:solidFill>
                <a:effectLst/>
                <a:latin typeface="+mn-lt"/>
                <a:ea typeface="+mn-ea"/>
                <a:cs typeface="+mn-cs"/>
              </a:rPr>
              <a:t> teacher set ambitious and meaningful goals. Thirdly</a:t>
            </a:r>
            <a:r>
              <a:rPr lang="en-AU" sz="1200" kern="1200" baseline="0" dirty="0" smtClean="0">
                <a:solidFill>
                  <a:schemeClr val="tx1"/>
                </a:solidFill>
                <a:effectLst/>
                <a:latin typeface="+mn-lt"/>
                <a:ea typeface="+mn-ea"/>
                <a:cs typeface="+mn-cs"/>
              </a:rPr>
              <a:t> the teacher invested in the students to ensure that these goals were their daily priority </a:t>
            </a:r>
            <a:r>
              <a:rPr lang="en-AU" sz="1200" kern="1200" dirty="0" smtClean="0">
                <a:solidFill>
                  <a:schemeClr val="tx1"/>
                </a:solidFill>
                <a:effectLst/>
                <a:latin typeface="+mn-lt"/>
                <a:ea typeface="+mn-ea"/>
                <a:cs typeface="+mn-cs"/>
              </a:rPr>
              <a:t>and that</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the students worked hard in order to achieve their goals. And finally the teacher planned purposefully to</a:t>
            </a:r>
            <a:r>
              <a:rPr lang="en-AU" sz="1200" kern="1200" baseline="0" dirty="0" smtClean="0">
                <a:solidFill>
                  <a:schemeClr val="tx1"/>
                </a:solidFill>
                <a:effectLst/>
                <a:latin typeface="+mn-lt"/>
                <a:ea typeface="+mn-ea"/>
                <a:cs typeface="+mn-cs"/>
              </a:rPr>
              <a:t> ensure students achieved the set outcomes</a:t>
            </a:r>
            <a:r>
              <a:rPr lang="en-AU" sz="1200" kern="1200" dirty="0" smtClean="0">
                <a:solidFill>
                  <a:schemeClr val="tx1"/>
                </a:solidFill>
                <a:effectLst/>
                <a:latin typeface="+mn-lt"/>
                <a:ea typeface="+mn-ea"/>
                <a:cs typeface="+mn-cs"/>
              </a:rPr>
              <a:t>. The core belief</a:t>
            </a:r>
            <a:r>
              <a:rPr lang="en-AU" sz="1200" kern="1200" baseline="0" dirty="0" smtClean="0">
                <a:solidFill>
                  <a:schemeClr val="tx1"/>
                </a:solidFill>
                <a:effectLst/>
                <a:latin typeface="+mn-lt"/>
                <a:ea typeface="+mn-ea"/>
                <a:cs typeface="+mn-cs"/>
              </a:rPr>
              <a:t> and culture</a:t>
            </a:r>
            <a:r>
              <a:rPr lang="en-AU" sz="1200" kern="1200" dirty="0" smtClean="0">
                <a:solidFill>
                  <a:schemeClr val="tx1"/>
                </a:solidFill>
                <a:effectLst/>
                <a:latin typeface="+mn-lt"/>
                <a:ea typeface="+mn-ea"/>
                <a:cs typeface="+mn-cs"/>
              </a:rPr>
              <a:t> of these teachers was that all students could achieve success irrespective of their personal and educational history.</a:t>
            </a:r>
          </a:p>
        </p:txBody>
      </p:sp>
      <p:sp>
        <p:nvSpPr>
          <p:cNvPr id="4" name="Slide Number Placeholder 3"/>
          <p:cNvSpPr>
            <a:spLocks noGrp="1"/>
          </p:cNvSpPr>
          <p:nvPr>
            <p:ph type="sldNum" sz="quarter" idx="10"/>
          </p:nvPr>
        </p:nvSpPr>
        <p:spPr/>
        <p:txBody>
          <a:bodyPr/>
          <a:lstStyle/>
          <a:p>
            <a:fld id="{8F45F566-14EF-4AA5-A45F-DA66495EE017}" type="slidenum">
              <a:rPr lang="en-AU" smtClean="0"/>
              <a:t>6</a:t>
            </a:fld>
            <a:endParaRPr lang="en-AU"/>
          </a:p>
        </p:txBody>
      </p:sp>
    </p:spTree>
    <p:extLst>
      <p:ext uri="{BB962C8B-B14F-4D97-AF65-F5344CB8AC3E}">
        <p14:creationId xmlns:p14="http://schemas.microsoft.com/office/powerpoint/2010/main" val="3414005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As a teacher of a</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challenging Science subject,</a:t>
            </a:r>
            <a:r>
              <a:rPr lang="en-AU" sz="1200" kern="1200" baseline="0" dirty="0" smtClean="0">
                <a:solidFill>
                  <a:schemeClr val="tx1"/>
                </a:solidFill>
                <a:effectLst/>
                <a:latin typeface="+mn-lt"/>
                <a:ea typeface="+mn-ea"/>
                <a:cs typeface="+mn-cs"/>
              </a:rPr>
              <a:t> it is very easy to be overwhelmed by the amount of content knowledge and skills requirement and to believe that teaching content should be our only focus.</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We teach a subject where students need strong mathematical and language skills, can apply logic, are critical thinkers and problem solvers</a:t>
            </a:r>
            <a:r>
              <a:rPr lang="en-AU" sz="1200" kern="1200" baseline="0" dirty="0" smtClean="0">
                <a:solidFill>
                  <a:schemeClr val="tx1"/>
                </a:solidFill>
                <a:effectLst/>
                <a:latin typeface="+mn-lt"/>
                <a:ea typeface="+mn-ea"/>
                <a:cs typeface="+mn-cs"/>
              </a:rPr>
              <a:t> and have a good grasp of background knowledge. </a:t>
            </a:r>
            <a:r>
              <a:rPr lang="en-AU" sz="1200" kern="1200" dirty="0" smtClean="0">
                <a:solidFill>
                  <a:schemeClr val="tx1"/>
                </a:solidFill>
                <a:effectLst/>
                <a:latin typeface="+mn-lt"/>
                <a:ea typeface="+mn-ea"/>
                <a:cs typeface="+mn-cs"/>
              </a:rPr>
              <a:t>As I am preparing my students for their extended investigation I am amazed at the broad set of experimental skills that our students need and then along with these skills they need to be able to translate their theoretical knowledge to the lab bench and then be able to apply this to knowledge to new contexts and write all their findings in a clear, concise formal Scientific report or</a:t>
            </a:r>
            <a:r>
              <a:rPr lang="en-AU" sz="1200" kern="1200" baseline="0" dirty="0" smtClean="0">
                <a:solidFill>
                  <a:schemeClr val="tx1"/>
                </a:solidFill>
                <a:effectLst/>
                <a:latin typeface="+mn-lt"/>
                <a:ea typeface="+mn-ea"/>
                <a:cs typeface="+mn-cs"/>
              </a:rPr>
              <a:t> poster</a:t>
            </a:r>
            <a:r>
              <a:rPr lang="en-AU" sz="1200" kern="1200" dirty="0" smtClean="0">
                <a:solidFill>
                  <a:schemeClr val="tx1"/>
                </a:solidFill>
                <a:effectLst/>
                <a:latin typeface="+mn-lt"/>
                <a:ea typeface="+mn-ea"/>
                <a:cs typeface="+mn-cs"/>
              </a:rPr>
              <a:t>. Students require all levels of the cognitive skills listed in Blooms taxonomy building on knowledge, comprehension, and application of knowledge, analysis and evaluation. </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7</a:t>
            </a:fld>
            <a:endParaRPr lang="en-AU"/>
          </a:p>
        </p:txBody>
      </p:sp>
    </p:spTree>
    <p:extLst>
      <p:ext uri="{BB962C8B-B14F-4D97-AF65-F5344CB8AC3E}">
        <p14:creationId xmlns:p14="http://schemas.microsoft.com/office/powerpoint/2010/main" val="2922410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kern="1200" dirty="0" smtClean="0">
                <a:solidFill>
                  <a:schemeClr val="tx1"/>
                </a:solidFill>
                <a:effectLst/>
                <a:latin typeface="+mn-lt"/>
                <a:ea typeface="+mn-ea"/>
                <a:cs typeface="+mn-cs"/>
              </a:rPr>
              <a:t>However, today I would like present an alternative view. A view that moves away from the idea that we as teachers</a:t>
            </a:r>
            <a:r>
              <a:rPr lang="en-AU" sz="1200" b="0" kern="1200" baseline="0" dirty="0" smtClean="0">
                <a:solidFill>
                  <a:schemeClr val="tx1"/>
                </a:solidFill>
                <a:effectLst/>
                <a:latin typeface="+mn-lt"/>
                <a:ea typeface="+mn-ea"/>
                <a:cs typeface="+mn-cs"/>
              </a:rPr>
              <a:t> only influence students outcomes by imparting knowledge and skills in the most effective manner. I would say that because a students </a:t>
            </a:r>
            <a:r>
              <a:rPr lang="en-AU" sz="1200" b="0" kern="1200" dirty="0" smtClean="0">
                <a:solidFill>
                  <a:schemeClr val="tx1"/>
                </a:solidFill>
                <a:effectLst/>
                <a:latin typeface="+mn-lt"/>
                <a:ea typeface="+mn-ea"/>
                <a:cs typeface="+mn-cs"/>
              </a:rPr>
              <a:t>attitudes and dispositions such</a:t>
            </a:r>
            <a:r>
              <a:rPr lang="en-AU" sz="1200" b="0" kern="1200" baseline="0" dirty="0" smtClean="0">
                <a:solidFill>
                  <a:schemeClr val="tx1"/>
                </a:solidFill>
                <a:effectLst/>
                <a:latin typeface="+mn-lt"/>
                <a:ea typeface="+mn-ea"/>
                <a:cs typeface="+mn-cs"/>
              </a:rPr>
              <a:t> as their self belief as a learner, the openness to new experiences, their attribution of success to effort and their beliefs about the worth of investing in learning also make a significant contribution to their outcomes as a learner, that addressing these can also have a significant effect on their learning. And further to this I would like to also suggest that giving time to establishing a class culture where dispositions and attitudes that enhance learning are promoted can have more success </a:t>
            </a:r>
            <a:r>
              <a:rPr lang="en-AU" sz="1200" b="0" kern="1200" dirty="0" smtClean="0">
                <a:solidFill>
                  <a:schemeClr val="tx1"/>
                </a:solidFill>
                <a:effectLst/>
                <a:latin typeface="+mn-lt"/>
                <a:ea typeface="+mn-ea"/>
                <a:cs typeface="+mn-cs"/>
              </a:rPr>
              <a:t>than attempting to enhance achievement directly. </a:t>
            </a:r>
            <a:endParaRPr lang="en-AU" b="0" dirty="0" smtClean="0"/>
          </a:p>
          <a:p>
            <a:endParaRPr lang="en-AU"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8</a:t>
            </a:fld>
            <a:endParaRPr lang="en-AU"/>
          </a:p>
        </p:txBody>
      </p:sp>
    </p:spTree>
    <p:extLst>
      <p:ext uri="{BB962C8B-B14F-4D97-AF65-F5344CB8AC3E}">
        <p14:creationId xmlns:p14="http://schemas.microsoft.com/office/powerpoint/2010/main" val="2922410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Every time I talk at conferences the question is asked “So has there been any improvement in your student outcomes”. This is an excellent question that needs to be asked – however it is a harder question to answer. How do I measure the improvement in student outcomes when each year the cohort of students in my class changes. Do I measure improvement over the years for different classes or do I measure progress by how the students achieved at standard for one year compared with the next.</a:t>
            </a:r>
          </a:p>
          <a:p>
            <a:r>
              <a:rPr lang="en-AU" sz="1200" kern="1200" dirty="0" smtClean="0">
                <a:solidFill>
                  <a:schemeClr val="tx1"/>
                </a:solidFill>
                <a:effectLst/>
                <a:latin typeface="+mn-lt"/>
                <a:ea typeface="+mn-ea"/>
                <a:cs typeface="+mn-cs"/>
              </a:rPr>
              <a:t>In terms of measuring progression between classes before and after the intervention, there hasn’t been a significant change in the average study score – however, there have been changes in that the minimum and the maximum score has increased. But again, this could just be due to the cohort themselves and I would need to see a few years of results to make any real statements here. So to answer the question I focused on the measuring the growth of the 2014 cohort by comparing their achievements at Year 11 with their final achievement in Year 12 and what I found was encouraging. All students experienced growth – which in itself is not surprising because most students put in more effort in Year 12 than in Year 11. However, as a class there was about 20 percent growth with some students achieving 43% growth. In terms of the effect size, which is used by John Hattie in Visible Learning to rank learning strategies, the effect size was calculated to be 1.1 -  which is greater than the hinge point effect size of 0.4. If you are not sure about what the effect size actually means, it can be interpreted in terms of the average percentile gain where an effect size of 1 is equivalent to a student at the 50</a:t>
            </a:r>
            <a:r>
              <a:rPr lang="en-AU" sz="1200" kern="1200" baseline="30000" dirty="0" smtClean="0">
                <a:solidFill>
                  <a:schemeClr val="tx1"/>
                </a:solidFill>
                <a:effectLst/>
                <a:latin typeface="+mn-lt"/>
                <a:ea typeface="+mn-ea"/>
                <a:cs typeface="+mn-cs"/>
              </a:rPr>
              <a:t>th</a:t>
            </a:r>
            <a:r>
              <a:rPr lang="en-AU" sz="1200" kern="1200" dirty="0" smtClean="0">
                <a:solidFill>
                  <a:schemeClr val="tx1"/>
                </a:solidFill>
                <a:effectLst/>
                <a:latin typeface="+mn-lt"/>
                <a:ea typeface="+mn-ea"/>
                <a:cs typeface="+mn-cs"/>
              </a:rPr>
              <a:t> percentile achieving a percentile gain of 34%. </a:t>
            </a:r>
          </a:p>
          <a:p>
            <a:r>
              <a:rPr lang="en-AU" sz="1200" kern="1200" dirty="0" smtClean="0">
                <a:solidFill>
                  <a:schemeClr val="tx1"/>
                </a:solidFill>
                <a:effectLst/>
                <a:latin typeface="+mn-lt"/>
                <a:ea typeface="+mn-ea"/>
                <a:cs typeface="+mn-cs"/>
              </a:rPr>
              <a:t>So yes, at this stage although my measurement of improvement may be an inexact size due to the size of the cohort, there are some strong indicators that yes, the ideas that I am sharing about today do improve student outcomes. </a:t>
            </a:r>
          </a:p>
          <a:p>
            <a:r>
              <a:rPr lang="en-AU" sz="1200" kern="1200" dirty="0" smtClean="0">
                <a:solidFill>
                  <a:schemeClr val="tx1"/>
                </a:solidFill>
                <a:effectLst/>
                <a:latin typeface="+mn-lt"/>
                <a:ea typeface="+mn-ea"/>
                <a:cs typeface="+mn-cs"/>
              </a:rPr>
              <a:t>There is also the anecdotal evidence. In previous years, I had found that there were always a few students who through the year would drop off the radar. Effectively they had decided that Chemistry was too hard for them so they would just go quiet. However, since I started giving time to looking at how students think about learning, and about themselves as learners, I found that students have been more willing to stick out the journey to the end. I have also found that many students have been more proactive in their learning, taking ownership for how they progress and in their own goal setting. I remember one of my students who made significant growth gains, commented that in Year 11 she used to dread coming to class and had only taken Chemistry because it was required for her prerequisites but in year 12 it had become her favourite subject. </a:t>
            </a:r>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9</a:t>
            </a:fld>
            <a:endParaRPr lang="en-AU"/>
          </a:p>
        </p:txBody>
      </p:sp>
    </p:spTree>
    <p:extLst>
      <p:ext uri="{BB962C8B-B14F-4D97-AF65-F5344CB8AC3E}">
        <p14:creationId xmlns:p14="http://schemas.microsoft.com/office/powerpoint/2010/main" val="96878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Every time I talk at conferences the question is asked “So has there been any improvement in your student outcomes”. This is an excellent question that needs to be asked – however it is a harder question to answer. How do I measure the improvement in student outcomes when each year the cohort of students in my class changes. Do I measure improvement over the years for different classes or do I measure progress by how the students achieved at standard for one year compared with the next.</a:t>
            </a:r>
          </a:p>
          <a:p>
            <a:r>
              <a:rPr lang="en-AU" sz="1200" kern="1200" dirty="0" smtClean="0">
                <a:solidFill>
                  <a:schemeClr val="tx1"/>
                </a:solidFill>
                <a:effectLst/>
                <a:latin typeface="+mn-lt"/>
                <a:ea typeface="+mn-ea"/>
                <a:cs typeface="+mn-cs"/>
              </a:rPr>
              <a:t>In terms of measuring progression between classes before and after the intervention, there hasn’t been a significant change in the average study score – however, there have been changes in that the minimum and the maximum score has increased. But again, this could just be due to the cohort themselves and I would need to see a few years of results to make any real statements here. So to answer the question I focused on the measuring the growth of the 2014 cohort by comparing their achievements at Year 11 with their final achievement in Year 12 and what I found was encouraging. All students experienced growth – which in itself is not surprising because most students put in more effort in Year 12 than in Year 11. However, as a class there was about 20 percent growth with some students achieving 43% growth. In terms of the effect size, which is used by John Hattie in Visible Learning to rank learning strategies, the effect size was calculated to be 1.1 -  which is greater than the hinge point effect size of 0.4. If you are not sure about what the effect size actually means, it can be interpreted in terms of the average percentile gain where an effect size of 1 is equivalent to a student at the 50</a:t>
            </a:r>
            <a:r>
              <a:rPr lang="en-AU" sz="1200" kern="1200" baseline="30000" dirty="0" smtClean="0">
                <a:solidFill>
                  <a:schemeClr val="tx1"/>
                </a:solidFill>
                <a:effectLst/>
                <a:latin typeface="+mn-lt"/>
                <a:ea typeface="+mn-ea"/>
                <a:cs typeface="+mn-cs"/>
              </a:rPr>
              <a:t>th</a:t>
            </a:r>
            <a:r>
              <a:rPr lang="en-AU" sz="1200" kern="1200" dirty="0" smtClean="0">
                <a:solidFill>
                  <a:schemeClr val="tx1"/>
                </a:solidFill>
                <a:effectLst/>
                <a:latin typeface="+mn-lt"/>
                <a:ea typeface="+mn-ea"/>
                <a:cs typeface="+mn-cs"/>
              </a:rPr>
              <a:t> percentile achieving a percentile gain of 34%. </a:t>
            </a:r>
          </a:p>
          <a:p>
            <a:r>
              <a:rPr lang="en-AU" sz="1200" kern="1200" dirty="0" smtClean="0">
                <a:solidFill>
                  <a:schemeClr val="tx1"/>
                </a:solidFill>
                <a:effectLst/>
                <a:latin typeface="+mn-lt"/>
                <a:ea typeface="+mn-ea"/>
                <a:cs typeface="+mn-cs"/>
              </a:rPr>
              <a:t>So yes, at this stage although my measurement of improvement may be an inexact size due to the size of the cohort, there are some strong indicators that yes, the ideas that I am sharing about today do improve student outcomes. </a:t>
            </a:r>
          </a:p>
          <a:p>
            <a:r>
              <a:rPr lang="en-AU" sz="1200" kern="1200" dirty="0" smtClean="0">
                <a:solidFill>
                  <a:schemeClr val="tx1"/>
                </a:solidFill>
                <a:effectLst/>
                <a:latin typeface="+mn-lt"/>
                <a:ea typeface="+mn-ea"/>
                <a:cs typeface="+mn-cs"/>
              </a:rPr>
              <a:t>There is also the anecdotal evidence. In previous years, I had found that there were always a few students who through the year would drop off the radar. Effectively they had decided that Chemistry was too hard for them so they would just go quiet. However, since I started giving time to looking at how students think about learning, and about themselves as learners, I found that students have been more willing to stick out the journey to the end. I have also found that many students have been more proactive in their learning, taking ownership for how they progress and in their own goal setting. I remember one of my students who made significant growth gains, commented that in Year 11 she used to dread coming to class and had only taken Chemistry because it was required for her prerequisites but in year 12 it had become her favourite subject. </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10</a:t>
            </a:fld>
            <a:endParaRPr lang="en-AU"/>
          </a:p>
        </p:txBody>
      </p:sp>
    </p:spTree>
    <p:extLst>
      <p:ext uri="{BB962C8B-B14F-4D97-AF65-F5344CB8AC3E}">
        <p14:creationId xmlns:p14="http://schemas.microsoft.com/office/powerpoint/2010/main" val="96878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But this has not always been the way in my classroom. As I mentioned earlier, in previous years I would find that students would drop off the radar, I also know that there were students who dreaded coming to my Chemistry class and who did not make any progression on their previous years result. There were also students of high ability who I know did not fill out their full potential of what they could achieve in the subject. So what has changed?</a:t>
            </a:r>
          </a:p>
          <a:p>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 have. And in reflecting on how I have changed it is not so much in what I do but rather in how I think about teaching Chemistry which has in turn influenced what I do.</a:t>
            </a:r>
            <a:r>
              <a:rPr lang="en-AU" sz="1200" kern="1200" baseline="0" dirty="0" smtClean="0">
                <a:solidFill>
                  <a:schemeClr val="tx1"/>
                </a:solidFill>
                <a:effectLst/>
                <a:latin typeface="+mn-lt"/>
                <a:ea typeface="+mn-ea"/>
                <a:cs typeface="+mn-cs"/>
              </a:rPr>
              <a:t> </a:t>
            </a:r>
            <a:r>
              <a:rPr lang="en-AU" sz="1200" b="1" kern="1200" baseline="0" dirty="0" smtClean="0">
                <a:solidFill>
                  <a:schemeClr val="tx1"/>
                </a:solidFill>
                <a:effectLst/>
                <a:latin typeface="+mn-lt"/>
                <a:ea typeface="+mn-ea"/>
                <a:cs typeface="+mn-cs"/>
              </a:rPr>
              <a:t>The </a:t>
            </a:r>
            <a:r>
              <a:rPr lang="en-AU" sz="1200" b="1" kern="1200" dirty="0" smtClean="0">
                <a:solidFill>
                  <a:srgbClr val="FF0000"/>
                </a:solidFill>
                <a:effectLst/>
                <a:latin typeface="+mn-lt"/>
                <a:ea typeface="+mn-ea"/>
                <a:cs typeface="+mn-cs"/>
              </a:rPr>
              <a:t>improvements that I am now seeing in students outcomes is because I have changed my mindset on what brings student success</a:t>
            </a:r>
            <a:r>
              <a:rPr lang="en-AU" sz="1200" b="1" kern="1200" baseline="0" dirty="0" smtClean="0">
                <a:solidFill>
                  <a:srgbClr val="FF0000"/>
                </a:solidFill>
                <a:effectLst/>
                <a:latin typeface="+mn-lt"/>
                <a:ea typeface="+mn-ea"/>
                <a:cs typeface="+mn-cs"/>
              </a:rPr>
              <a:t> </a:t>
            </a:r>
            <a:r>
              <a:rPr lang="en-AU" sz="1200" b="1" kern="1200" baseline="0" dirty="0" smtClean="0">
                <a:solidFill>
                  <a:schemeClr val="tx1"/>
                </a:solidFill>
                <a:effectLst/>
                <a:latin typeface="+mn-lt"/>
                <a:ea typeface="+mn-ea"/>
                <a:cs typeface="+mn-cs"/>
              </a:rPr>
              <a:t>which has directly influenced the culture that I set and the strategies that I employ in the classroom.</a:t>
            </a:r>
          </a:p>
        </p:txBody>
      </p:sp>
      <p:sp>
        <p:nvSpPr>
          <p:cNvPr id="4" name="Slide Number Placeholder 3"/>
          <p:cNvSpPr>
            <a:spLocks noGrp="1"/>
          </p:cNvSpPr>
          <p:nvPr>
            <p:ph type="sldNum" sz="quarter" idx="10"/>
          </p:nvPr>
        </p:nvSpPr>
        <p:spPr/>
        <p:txBody>
          <a:bodyPr/>
          <a:lstStyle/>
          <a:p>
            <a:fld id="{8F45F566-14EF-4AA5-A45F-DA66495EE017}" type="slidenum">
              <a:rPr lang="en-AU" smtClean="0"/>
              <a:t>11</a:t>
            </a:fld>
            <a:endParaRPr lang="en-AU"/>
          </a:p>
        </p:txBody>
      </p:sp>
    </p:spTree>
    <p:extLst>
      <p:ext uri="{BB962C8B-B14F-4D97-AF65-F5344CB8AC3E}">
        <p14:creationId xmlns:p14="http://schemas.microsoft.com/office/powerpoint/2010/main" val="170699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But this has not always been the way in my classroom. As I mentioned earlier, in previous years I would find that students would drop off the radar, I also know that there were students who dreaded coming to my Chemistry class and who did not make any progression on their previous years result. There were also students of high ability who I know did not fill out their full potential of what they could achieve in the subject. So what has changed?</a:t>
            </a:r>
          </a:p>
          <a:p>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 have. And in reflecting on how I have changed it is not so much in what I do but rather in how I think about teaching Chemistry which has in turn influenced what I do.</a:t>
            </a:r>
            <a:r>
              <a:rPr lang="en-AU" sz="1200" kern="1200" baseline="0" dirty="0" smtClean="0">
                <a:solidFill>
                  <a:schemeClr val="tx1"/>
                </a:solidFill>
                <a:effectLst/>
                <a:latin typeface="+mn-lt"/>
                <a:ea typeface="+mn-ea"/>
                <a:cs typeface="+mn-cs"/>
              </a:rPr>
              <a:t> </a:t>
            </a:r>
            <a:r>
              <a:rPr lang="en-AU" sz="1200" b="1" kern="1200" baseline="0" dirty="0" smtClean="0">
                <a:solidFill>
                  <a:schemeClr val="tx1"/>
                </a:solidFill>
                <a:effectLst/>
                <a:latin typeface="+mn-lt"/>
                <a:ea typeface="+mn-ea"/>
                <a:cs typeface="+mn-cs"/>
              </a:rPr>
              <a:t>The </a:t>
            </a:r>
            <a:r>
              <a:rPr lang="en-AU" sz="1200" b="1" kern="1200" dirty="0" smtClean="0">
                <a:solidFill>
                  <a:srgbClr val="FF0000"/>
                </a:solidFill>
                <a:effectLst/>
                <a:latin typeface="+mn-lt"/>
                <a:ea typeface="+mn-ea"/>
                <a:cs typeface="+mn-cs"/>
              </a:rPr>
              <a:t>improvements that I am now seeing in students outcomes is because I have now a</a:t>
            </a:r>
            <a:r>
              <a:rPr lang="en-AU" sz="1200" b="1" kern="1200" baseline="0" dirty="0" smtClean="0">
                <a:solidFill>
                  <a:srgbClr val="FF0000"/>
                </a:solidFill>
                <a:effectLst/>
                <a:latin typeface="+mn-lt"/>
                <a:ea typeface="+mn-ea"/>
                <a:cs typeface="+mn-cs"/>
              </a:rPr>
              <a:t> </a:t>
            </a:r>
            <a:r>
              <a:rPr lang="en-AU" sz="1200" b="1" kern="1200" dirty="0" smtClean="0">
                <a:solidFill>
                  <a:srgbClr val="FF0000"/>
                </a:solidFill>
                <a:effectLst/>
                <a:latin typeface="+mn-lt"/>
                <a:ea typeface="+mn-ea"/>
                <a:cs typeface="+mn-cs"/>
              </a:rPr>
              <a:t>change my mindset on what brings student success</a:t>
            </a:r>
            <a:r>
              <a:rPr lang="en-AU" sz="1200" b="1" kern="1200" baseline="0" dirty="0" smtClean="0">
                <a:solidFill>
                  <a:srgbClr val="FF0000"/>
                </a:solidFill>
                <a:effectLst/>
                <a:latin typeface="+mn-lt"/>
                <a:ea typeface="+mn-ea"/>
                <a:cs typeface="+mn-cs"/>
              </a:rPr>
              <a:t> </a:t>
            </a:r>
            <a:r>
              <a:rPr lang="en-AU" sz="1200" b="1" kern="1200" baseline="0" dirty="0" smtClean="0">
                <a:solidFill>
                  <a:schemeClr val="tx1"/>
                </a:solidFill>
                <a:effectLst/>
                <a:latin typeface="+mn-lt"/>
                <a:ea typeface="+mn-ea"/>
                <a:cs typeface="+mn-cs"/>
              </a:rPr>
              <a:t>which has directly influenced the culture that I set and the strategies that I employ in the classroom.</a:t>
            </a:r>
          </a:p>
        </p:txBody>
      </p:sp>
      <p:sp>
        <p:nvSpPr>
          <p:cNvPr id="4" name="Slide Number Placeholder 3"/>
          <p:cNvSpPr>
            <a:spLocks noGrp="1"/>
          </p:cNvSpPr>
          <p:nvPr>
            <p:ph type="sldNum" sz="quarter" idx="10"/>
          </p:nvPr>
        </p:nvSpPr>
        <p:spPr/>
        <p:txBody>
          <a:bodyPr/>
          <a:lstStyle/>
          <a:p>
            <a:fld id="{8F45F566-14EF-4AA5-A45F-DA66495EE017}" type="slidenum">
              <a:rPr lang="en-AU" smtClean="0"/>
              <a:t>12</a:t>
            </a:fld>
            <a:endParaRPr lang="en-AU"/>
          </a:p>
        </p:txBody>
      </p:sp>
    </p:spTree>
    <p:extLst>
      <p:ext uri="{BB962C8B-B14F-4D97-AF65-F5344CB8AC3E}">
        <p14:creationId xmlns:p14="http://schemas.microsoft.com/office/powerpoint/2010/main" val="1706994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As a teacher you set the culture in your classroom. Many studies have shown that a teachers’ belief that students will not succeed is a self-fulfilling prophecy and thankfully the alternative has also been found to be true. You hold the keys to how students will view Chemistry in Year 12, what priorities they will make during the year, about their beliefs of themselves as a learner of Chemistry, of Science and even their beliefs about themselves as a learner in general.</a:t>
            </a:r>
          </a:p>
          <a:p>
            <a:r>
              <a:rPr lang="en-AU" sz="1200" kern="1200" dirty="0" smtClean="0">
                <a:solidFill>
                  <a:schemeClr val="tx1"/>
                </a:solidFill>
                <a:effectLst/>
                <a:latin typeface="+mn-lt"/>
                <a:ea typeface="+mn-ea"/>
                <a:cs typeface="+mn-cs"/>
              </a:rPr>
              <a:t>It is interesting to think that even if we do not have a plan for the culture in our classroom – this does not in any way mean that there is no classroom culture. Every classroom has its own set of hidden rules and values. You only need to follow a student for a day in high school and see how their behaviour changes dramatically as they move from class to the next to see these classroom cultures. Without a planned classroom culture, the default culture will be defined by a teachers set of personal beliefs about teaching</a:t>
            </a:r>
            <a:r>
              <a:rPr lang="en-AU" sz="1200" kern="1200" baseline="0" dirty="0" smtClean="0">
                <a:solidFill>
                  <a:schemeClr val="tx1"/>
                </a:solidFill>
                <a:effectLst/>
                <a:latin typeface="+mn-lt"/>
                <a:ea typeface="+mn-ea"/>
                <a:cs typeface="+mn-cs"/>
              </a:rPr>
              <a:t> – whether good or bad.</a:t>
            </a:r>
          </a:p>
          <a:p>
            <a:endParaRPr lang="en-AU" sz="1200" kern="1200" baseline="0" dirty="0" smtClean="0">
              <a:solidFill>
                <a:schemeClr val="tx1"/>
              </a:solidFill>
              <a:effectLst/>
              <a:latin typeface="+mn-lt"/>
              <a:ea typeface="+mn-ea"/>
              <a:cs typeface="+mn-cs"/>
            </a:endParaRPr>
          </a:p>
          <a:p>
            <a:r>
              <a:rPr lang="en-AU" sz="1200" kern="1200" baseline="0" dirty="0" smtClean="0">
                <a:solidFill>
                  <a:schemeClr val="tx1"/>
                </a:solidFill>
                <a:effectLst/>
                <a:latin typeface="+mn-lt"/>
                <a:ea typeface="+mn-ea"/>
                <a:cs typeface="+mn-cs"/>
              </a:rPr>
              <a:t>So as teachers we need to be intentional about the culture that we establish in our classroom. We must be conscious about why we are doing things and how we are doing things. Learning activities do not merely need to be about learning content, they can also double as another strategy to strengthen the culture which in turn will help develop students dispositions for learning.</a:t>
            </a:r>
          </a:p>
          <a:p>
            <a:endParaRPr lang="en-AU" sz="1200" kern="1200" baseline="0" dirty="0" smtClean="0">
              <a:solidFill>
                <a:schemeClr val="tx1"/>
              </a:solidFill>
              <a:effectLst/>
              <a:latin typeface="+mn-lt"/>
              <a:ea typeface="+mn-ea"/>
              <a:cs typeface="+mn-cs"/>
            </a:endParaRPr>
          </a:p>
          <a:p>
            <a:r>
              <a:rPr lang="en-AU" sz="1200" kern="1200" baseline="0" dirty="0" smtClean="0">
                <a:solidFill>
                  <a:schemeClr val="tx1"/>
                </a:solidFill>
                <a:effectLst/>
                <a:latin typeface="+mn-lt"/>
                <a:ea typeface="+mn-ea"/>
                <a:cs typeface="+mn-cs"/>
              </a:rPr>
              <a:t>There are four statements about culture that I use to guide my teaching.</a:t>
            </a:r>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13</a:t>
            </a:fld>
            <a:endParaRPr lang="en-AU"/>
          </a:p>
        </p:txBody>
      </p:sp>
    </p:spTree>
    <p:extLst>
      <p:ext uri="{BB962C8B-B14F-4D97-AF65-F5344CB8AC3E}">
        <p14:creationId xmlns:p14="http://schemas.microsoft.com/office/powerpoint/2010/main" val="1323609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This is the biggest and most challenging statement. All students…this includes students with autism, poor language skills, low achievement levels in Units 1&amp;2. All students. It takes a big mindset change to embrace this statement.</a:t>
            </a:r>
          </a:p>
          <a:p>
            <a:r>
              <a:rPr lang="en-AU" sz="1200" kern="1200" dirty="0" smtClean="0">
                <a:solidFill>
                  <a:schemeClr val="tx1"/>
                </a:solidFill>
                <a:effectLst/>
                <a:latin typeface="+mn-lt"/>
                <a:ea typeface="+mn-ea"/>
                <a:cs typeface="+mn-cs"/>
              </a:rPr>
              <a:t>But when we do embrace this statement, this has the effect of working to increase students own expectations of their own success. In Hattie’s study it was found that students generally had an accurate idea of how they would perform in tasks – however, this can work against them because if their expectations are too low they are unlikely to work hard to achieve more. </a:t>
            </a:r>
          </a:p>
          <a:p>
            <a:r>
              <a:rPr lang="en-AU" sz="1200" kern="1200" dirty="0" smtClean="0">
                <a:solidFill>
                  <a:schemeClr val="tx1"/>
                </a:solidFill>
                <a:effectLst/>
                <a:latin typeface="+mn-lt"/>
                <a:ea typeface="+mn-ea"/>
                <a:cs typeface="+mn-cs"/>
              </a:rPr>
              <a:t>A students resilience in a subject will be low if they believe that they will not be successful and they are not likely to make any investment in their learning if they do not expect to achieve a good return. You will hear students at the start of the year already making statements about which subject will be their fifth subject which in itself is likely to be a self-fulfilling prophecy as they automatically turn the burners off in that subject. </a:t>
            </a:r>
          </a:p>
          <a:p>
            <a:r>
              <a:rPr lang="en-AU" sz="1200" kern="1200" dirty="0" smtClean="0">
                <a:solidFill>
                  <a:schemeClr val="tx1"/>
                </a:solidFill>
                <a:effectLst/>
                <a:latin typeface="+mn-lt"/>
                <a:ea typeface="+mn-ea"/>
                <a:cs typeface="+mn-cs"/>
              </a:rPr>
              <a:t>A student shared with me the other day “I was pretty sure at the start of the year that Chemistry was going to be my fifth subject, but I am really enjoying it and I am already working harder than in all of my other subjects”. </a:t>
            </a:r>
          </a:p>
          <a:p>
            <a:r>
              <a:rPr lang="en-AU" sz="1200" kern="1200" dirty="0" smtClean="0">
                <a:solidFill>
                  <a:schemeClr val="tx1"/>
                </a:solidFill>
                <a:effectLst/>
                <a:latin typeface="+mn-lt"/>
                <a:ea typeface="+mn-ea"/>
                <a:cs typeface="+mn-cs"/>
              </a:rPr>
              <a:t>So what was the change for this student? Certainly not because I was making it easy – this is not possible in Chemistry. But by my</a:t>
            </a:r>
            <a:r>
              <a:rPr lang="en-AU" sz="1200" kern="1200" baseline="0" dirty="0" smtClean="0">
                <a:solidFill>
                  <a:schemeClr val="tx1"/>
                </a:solidFill>
                <a:effectLst/>
                <a:latin typeface="+mn-lt"/>
                <a:ea typeface="+mn-ea"/>
                <a:cs typeface="+mn-cs"/>
              </a:rPr>
              <a:t> first </a:t>
            </a:r>
            <a:r>
              <a:rPr lang="en-AU" sz="1200" kern="1200" dirty="0" smtClean="0">
                <a:solidFill>
                  <a:schemeClr val="tx1"/>
                </a:solidFill>
                <a:effectLst/>
                <a:latin typeface="+mn-lt"/>
                <a:ea typeface="+mn-ea"/>
                <a:cs typeface="+mn-cs"/>
              </a:rPr>
              <a:t>taking the step to believe that the student can be successful</a:t>
            </a:r>
            <a:r>
              <a:rPr lang="en-AU" sz="1200" kern="1200" baseline="0" dirty="0" smtClean="0">
                <a:solidFill>
                  <a:schemeClr val="tx1"/>
                </a:solidFill>
                <a:effectLst/>
                <a:latin typeface="+mn-lt"/>
                <a:ea typeface="+mn-ea"/>
                <a:cs typeface="+mn-cs"/>
              </a:rPr>
              <a:t> has</a:t>
            </a:r>
            <a:r>
              <a:rPr lang="en-AU" sz="1200" kern="1200" dirty="0" smtClean="0">
                <a:solidFill>
                  <a:schemeClr val="tx1"/>
                </a:solidFill>
                <a:effectLst/>
                <a:latin typeface="+mn-lt"/>
                <a:ea typeface="+mn-ea"/>
                <a:cs typeface="+mn-cs"/>
              </a:rPr>
              <a:t> certainly helped to engender in</a:t>
            </a:r>
            <a:r>
              <a:rPr lang="en-AU" sz="1200" kern="1200" baseline="0" dirty="0" smtClean="0">
                <a:solidFill>
                  <a:schemeClr val="tx1"/>
                </a:solidFill>
                <a:effectLst/>
                <a:latin typeface="+mn-lt"/>
                <a:ea typeface="+mn-ea"/>
                <a:cs typeface="+mn-cs"/>
              </a:rPr>
              <a:t> them a</a:t>
            </a:r>
            <a:r>
              <a:rPr lang="en-AU" sz="1200" kern="1200" dirty="0" smtClean="0">
                <a:solidFill>
                  <a:schemeClr val="tx1"/>
                </a:solidFill>
                <a:effectLst/>
                <a:latin typeface="+mn-lt"/>
                <a:ea typeface="+mn-ea"/>
                <a:cs typeface="+mn-cs"/>
              </a:rPr>
              <a:t> self- belief that they can be successful in the subject. </a:t>
            </a:r>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14</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For some</a:t>
            </a:r>
            <a:r>
              <a:rPr lang="en-AU" sz="1200" kern="1200" baseline="0" dirty="0" smtClean="0">
                <a:solidFill>
                  <a:schemeClr val="tx1"/>
                </a:solidFill>
                <a:effectLst/>
                <a:latin typeface="+mn-lt"/>
                <a:ea typeface="+mn-ea"/>
                <a:cs typeface="+mn-cs"/>
              </a:rPr>
              <a:t> students they don’t believe they can be successful because in school they never have. This in no way is a measure of their intelligence. It is often a measure of attitudes and dispositions that they bring with them that are not conducive to learning. </a:t>
            </a:r>
            <a:r>
              <a:rPr lang="en-AU" sz="1200" kern="1200" dirty="0" smtClean="0">
                <a:solidFill>
                  <a:schemeClr val="tx1"/>
                </a:solidFill>
                <a:effectLst/>
                <a:latin typeface="+mn-lt"/>
                <a:ea typeface="+mn-ea"/>
                <a:cs typeface="+mn-cs"/>
              </a:rPr>
              <a:t>Model to students</a:t>
            </a:r>
            <a:r>
              <a:rPr lang="en-AU" sz="1200" kern="1200" baseline="0" dirty="0" smtClean="0">
                <a:solidFill>
                  <a:schemeClr val="tx1"/>
                </a:solidFill>
                <a:effectLst/>
                <a:latin typeface="+mn-lt"/>
                <a:ea typeface="+mn-ea"/>
                <a:cs typeface="+mn-cs"/>
              </a:rPr>
              <a:t> characteristics of a successful student. I used a survey at the beginning of the year to on the 40 characteristics of successful chemistry students. This was useful for them – but more so for me to gain more of an understanding of what students were bringing with them.</a:t>
            </a:r>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15</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This year</a:t>
            </a:r>
            <a:r>
              <a:rPr lang="en-AU" sz="1200" kern="1200" baseline="0" dirty="0" smtClean="0">
                <a:solidFill>
                  <a:schemeClr val="tx1"/>
                </a:solidFill>
                <a:effectLst/>
                <a:latin typeface="+mn-lt"/>
                <a:ea typeface="+mn-ea"/>
                <a:cs typeface="+mn-cs"/>
              </a:rPr>
              <a:t> I have am using mixed ability study groups. This was in response to a number of factors – firstly from the survey, all students scored quite low on the characteristic of studying with a study partner or a small study group. However, all students benefit from discussing their ideas with others as it helps to refine their thinking. Another reason for the study groups is that I have noticed that students who find the subject challenging can tend to become isolated in the class. They are quite aware that they take longer to understand concepts so they become quite reticent to discuss questions with the wider group.</a:t>
            </a:r>
          </a:p>
          <a:p>
            <a:r>
              <a:rPr lang="en-AU" sz="1200" kern="1200" baseline="0" dirty="0" smtClean="0">
                <a:solidFill>
                  <a:schemeClr val="tx1"/>
                </a:solidFill>
                <a:effectLst/>
                <a:latin typeface="+mn-lt"/>
                <a:ea typeface="+mn-ea"/>
                <a:cs typeface="+mn-cs"/>
              </a:rPr>
              <a:t> I have found that students are not always natural communicators – so in order to help the groups function effectively I have developed the groups around the reciprocal teaching strategy where students are given particular roles for better comprehension of reading material.</a:t>
            </a:r>
          </a:p>
          <a:p>
            <a:r>
              <a:rPr lang="en-AU" sz="1200" kern="1200" baseline="0" dirty="0" smtClean="0">
                <a:solidFill>
                  <a:schemeClr val="tx1"/>
                </a:solidFill>
                <a:effectLst/>
                <a:latin typeface="+mn-lt"/>
                <a:ea typeface="+mn-ea"/>
                <a:cs typeface="+mn-cs"/>
              </a:rPr>
              <a:t>Students are divided into groups of three and given the role of either the Clarifier, Predictor or Illustrator where the clarifier helps determines what the question is asking, the predictor determines what information is required and the illustrator help clarify the problem using a flow chart. When each person has completed their section, the group then summarise how to solve the problem.</a:t>
            </a:r>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16</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As we have heard from the Growth mindset studies by Carol </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 a psychologist from Stanford University and a key researcher in the field, it has been found that students had improved achievement outcomes when they focused on:</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learning not performance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accepted not discounted feedback</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benchmarked to difficult rather than easy goals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compared themselves to subject criteria rather than other students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possess high rather than low efficacy to learning</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believed that their efforts influenced their learning rather than outside effectors.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17</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Over the past twenty years considerable research has been undertaken on how ones belief about intelligence affects achievement and motivation. In a number of these studies it was found that students who held the belief that intelligence was static and could not be changed were less likely to attempt challenging tasks and were more concerned with looking smart, while students who believed that intelligence could be developed were more likely to work hard even when faced with failure (Blackwell, </a:t>
            </a:r>
            <a:r>
              <a:rPr lang="en-AU" sz="1200" kern="1200" dirty="0" err="1" smtClean="0">
                <a:solidFill>
                  <a:schemeClr val="tx1"/>
                </a:solidFill>
                <a:effectLst/>
                <a:latin typeface="+mn-lt"/>
                <a:ea typeface="+mn-ea"/>
                <a:cs typeface="+mn-cs"/>
              </a:rPr>
              <a:t>Trzesniewski</a:t>
            </a:r>
            <a:r>
              <a:rPr lang="en-AU" sz="1200" kern="1200" dirty="0" smtClean="0">
                <a:solidFill>
                  <a:schemeClr val="tx1"/>
                </a:solidFill>
                <a:effectLst/>
                <a:latin typeface="+mn-lt"/>
                <a:ea typeface="+mn-ea"/>
                <a:cs typeface="+mn-cs"/>
              </a:rPr>
              <a:t> &amp; </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2007; Good, Aronson &amp; </a:t>
            </a:r>
            <a:r>
              <a:rPr lang="en-AU" sz="1200" kern="1200" dirty="0" err="1" smtClean="0">
                <a:solidFill>
                  <a:schemeClr val="tx1"/>
                </a:solidFill>
                <a:effectLst/>
                <a:latin typeface="+mn-lt"/>
                <a:ea typeface="+mn-ea"/>
                <a:cs typeface="+mn-cs"/>
              </a:rPr>
              <a:t>Inzlicht</a:t>
            </a:r>
            <a:r>
              <a:rPr lang="en-AU" sz="1200" kern="1200" dirty="0" smtClean="0">
                <a:solidFill>
                  <a:schemeClr val="tx1"/>
                </a:solidFill>
                <a:effectLst/>
                <a:latin typeface="+mn-lt"/>
                <a:ea typeface="+mn-ea"/>
                <a:cs typeface="+mn-cs"/>
              </a:rPr>
              <a:t>, 2003).</a:t>
            </a:r>
          </a:p>
          <a:p>
            <a:r>
              <a:rPr lang="en-AU" sz="1200" kern="1200" dirty="0" smtClean="0">
                <a:solidFill>
                  <a:schemeClr val="tx1"/>
                </a:solidFill>
                <a:effectLst/>
                <a:latin typeface="+mn-lt"/>
                <a:ea typeface="+mn-ea"/>
                <a:cs typeface="+mn-cs"/>
              </a:rPr>
              <a:t>Carol </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identified that people can either have a fixed mindset, that is they believe intelligence is unchangeable and talent alone determines success or they can have a growth mindset, that is they believe that intelligence is malleable and can be developed through dedication and hard work (</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2010). </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further clarified the ideas of growth mindset with this statement “A growth mind-set doesn't imply that everyone is the same or that anyone could be Einstein, but it does imply that everyone's intellectual ability can grow - and that even Einstein wasn't Einstein before he put in years of passionate, relentless effort”(</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2010). It has been found that teaching growth mindset principles had improved outcomes in their learning, and teachers who had growth mindset about learning were more likely to make low achievers become high achievers by the end of the year.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18</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Differentiation has been a buzz word in the education world for good reason. Students who are working within the zone of proximal development are more likely to be engaged, and find a good return on their investment of learning. </a:t>
            </a:r>
          </a:p>
          <a:p>
            <a:r>
              <a:rPr lang="en-AU" sz="1200" kern="1200" dirty="0" smtClean="0">
                <a:solidFill>
                  <a:schemeClr val="tx1"/>
                </a:solidFill>
                <a:effectLst/>
                <a:latin typeface="+mn-lt"/>
                <a:ea typeface="+mn-ea"/>
                <a:cs typeface="+mn-cs"/>
              </a:rPr>
              <a:t>I use virtual</a:t>
            </a:r>
            <a:r>
              <a:rPr lang="en-AU" sz="1200" kern="1200" baseline="0" dirty="0" smtClean="0">
                <a:solidFill>
                  <a:schemeClr val="tx1"/>
                </a:solidFill>
                <a:effectLst/>
                <a:latin typeface="+mn-lt"/>
                <a:ea typeface="+mn-ea"/>
                <a:cs typeface="+mn-cs"/>
              </a:rPr>
              <a:t> learning hubs as a way for students to progress at the level of difficulty they require. Students can choose to work through four levels of difficulty in the content.</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19</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However, telling students that they can grow their intelligence through hard work and dedication needs to be coupled with a specific plan that will help the students to get there. Students need to have a plan that is sufficiently challenging however not so overwhelming that they will not begin. </a:t>
            </a:r>
          </a:p>
          <a:p>
            <a:r>
              <a:rPr lang="en-AU" sz="1200" kern="1200" dirty="0" smtClean="0">
                <a:solidFill>
                  <a:schemeClr val="tx1"/>
                </a:solidFill>
                <a:effectLst/>
                <a:latin typeface="+mn-lt"/>
                <a:ea typeface="+mn-ea"/>
                <a:cs typeface="+mn-cs"/>
              </a:rPr>
              <a:t>You are effectively adding another layer to the teaching of Chemistry. Planning of delivery of content, planning towards SACs but also planning towards the development of a culture of success for all.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20</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baseline="0" dirty="0" smtClean="0">
                <a:solidFill>
                  <a:schemeClr val="tx1"/>
                </a:solidFill>
                <a:effectLst/>
                <a:latin typeface="+mn-lt"/>
                <a:ea typeface="+mn-ea"/>
                <a:cs typeface="+mn-cs"/>
              </a:rPr>
              <a:t>One way that I have been looking at setting appropriate goals for students is to develop personal learning plans or individualised homework schedules. The learning plans are developed with the students goals in mind and are constantly monitored as to whether the load is too great or too little. I haven’t as yet had a student say that I have given them too much, however, a couple of students have expressed that they feel that the load is too light and they would like more work.</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21</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Hattie encouraged us as teachers to evaluate our teaching strategies and to take ownership of both the success and failure of our students; Who did I teach well? Who did I not teach well?  We constantly need to measure whether we have achieved our aims and then let this determine our next step forward. It is interesting that feedback has been traditionally thought to be all about us providing students with information about where they can improve, however, Hattie found that the power in feedback is more in that we as teachers adjust our teaching practices to better serve all student needs.</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22</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One method</a:t>
            </a:r>
            <a:r>
              <a:rPr lang="en-AU" sz="1200" kern="1200" baseline="0" dirty="0" smtClean="0">
                <a:solidFill>
                  <a:schemeClr val="tx1"/>
                </a:solidFill>
                <a:effectLst/>
                <a:latin typeface="+mn-lt"/>
                <a:ea typeface="+mn-ea"/>
                <a:cs typeface="+mn-cs"/>
              </a:rPr>
              <a:t> that I have devised to quick determine students understanding is the ALU or Analysis of Level of Understanding.</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23</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se tasks I called </a:t>
            </a:r>
            <a:r>
              <a:rPr lang="en-AU" sz="1200" kern="1200" dirty="0" smtClean="0">
                <a:solidFill>
                  <a:schemeClr val="tx1"/>
                </a:solidFill>
                <a:effectLst/>
                <a:latin typeface="+mn-lt"/>
                <a:ea typeface="+mn-ea"/>
                <a:cs typeface="+mn-cs"/>
              </a:rPr>
              <a:t>“Analysis of Level of Understanding” or an ALU</a:t>
            </a:r>
            <a:r>
              <a:rPr lang="en-AU" sz="1200" kern="1200" baseline="0" dirty="0" smtClean="0">
                <a:solidFill>
                  <a:schemeClr val="tx1"/>
                </a:solidFill>
                <a:effectLst/>
                <a:latin typeface="+mn-lt"/>
                <a:ea typeface="+mn-ea"/>
                <a:cs typeface="+mn-cs"/>
              </a:rPr>
              <a:t> and are simply a </a:t>
            </a:r>
            <a:r>
              <a:rPr lang="en-AU" sz="1200" kern="1200" dirty="0" smtClean="0">
                <a:solidFill>
                  <a:schemeClr val="tx1"/>
                </a:solidFill>
                <a:effectLst/>
                <a:latin typeface="+mn-lt"/>
                <a:ea typeface="+mn-ea"/>
                <a:cs typeface="+mn-cs"/>
              </a:rPr>
              <a:t>task that includes short questions based on a revision of Blooms Taxonomy of Educational Objectives which includes both the knowledge dimension and the cognitive process dimension. </a:t>
            </a:r>
            <a:endParaRPr lang="en-AU" dirty="0" smtClean="0"/>
          </a:p>
          <a:p>
            <a:endParaRPr lang="en-AU" dirty="0"/>
          </a:p>
        </p:txBody>
      </p:sp>
      <p:sp>
        <p:nvSpPr>
          <p:cNvPr id="4" name="Slide Number Placeholder 3"/>
          <p:cNvSpPr>
            <a:spLocks noGrp="1"/>
          </p:cNvSpPr>
          <p:nvPr>
            <p:ph type="sldNum" sz="quarter" idx="10"/>
          </p:nvPr>
        </p:nvSpPr>
        <p:spPr/>
        <p:txBody>
          <a:bodyPr/>
          <a:lstStyle/>
          <a:p>
            <a:fld id="{81B9A30E-E922-470E-B9EE-1CEDC0005379}" type="slidenum">
              <a:rPr lang="en-AU" smtClean="0"/>
              <a:t>24</a:t>
            </a:fld>
            <a:endParaRPr lang="en-AU"/>
          </a:p>
        </p:txBody>
      </p:sp>
    </p:spTree>
    <p:extLst>
      <p:ext uri="{BB962C8B-B14F-4D97-AF65-F5344CB8AC3E}">
        <p14:creationId xmlns:p14="http://schemas.microsoft.com/office/powerpoint/2010/main" val="1740591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set of descriptors provides a framework by which increasingly more difficult questions can be devised. Level 1 in the ALU is based on “Remember” and “Understand” cognitive dimensions, Level 2 is based on “Apply” and “Analyse” and Level 3 is based on “Evaluate” and “Create”.</a:t>
            </a:r>
          </a:p>
        </p:txBody>
      </p:sp>
      <p:sp>
        <p:nvSpPr>
          <p:cNvPr id="4" name="Slide Number Placeholder 3"/>
          <p:cNvSpPr>
            <a:spLocks noGrp="1"/>
          </p:cNvSpPr>
          <p:nvPr>
            <p:ph type="sldNum" sz="quarter" idx="10"/>
          </p:nvPr>
        </p:nvSpPr>
        <p:spPr/>
        <p:txBody>
          <a:bodyPr/>
          <a:lstStyle/>
          <a:p>
            <a:fld id="{81B9A30E-E922-470E-B9EE-1CEDC0005379}" type="slidenum">
              <a:rPr lang="en-AU" smtClean="0"/>
              <a:t>25</a:t>
            </a:fld>
            <a:endParaRPr lang="en-AU"/>
          </a:p>
        </p:txBody>
      </p:sp>
    </p:spTree>
    <p:extLst>
      <p:ext uri="{BB962C8B-B14F-4D97-AF65-F5344CB8AC3E}">
        <p14:creationId xmlns:p14="http://schemas.microsoft.com/office/powerpoint/2010/main" val="3502499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For example in this ALU which was</a:t>
            </a:r>
            <a:r>
              <a:rPr lang="en-AU" baseline="0" dirty="0" smtClean="0"/>
              <a:t> designed to gauge students understanding of Unit 1&amp; 2 key knowledge areas, </a:t>
            </a:r>
            <a:r>
              <a:rPr lang="en-AU" dirty="0" smtClean="0"/>
              <a:t>the second level includes questions that were written based on the apply dimension,</a:t>
            </a:r>
            <a:r>
              <a:rPr lang="en-AU" baseline="0" dirty="0" smtClean="0"/>
              <a:t> with calculate and classify.</a:t>
            </a:r>
            <a:endParaRPr lang="en-AU" dirty="0"/>
          </a:p>
        </p:txBody>
      </p:sp>
      <p:sp>
        <p:nvSpPr>
          <p:cNvPr id="4" name="Slide Number Placeholder 3"/>
          <p:cNvSpPr>
            <a:spLocks noGrp="1"/>
          </p:cNvSpPr>
          <p:nvPr>
            <p:ph type="sldNum" sz="quarter" idx="10"/>
          </p:nvPr>
        </p:nvSpPr>
        <p:spPr/>
        <p:txBody>
          <a:bodyPr/>
          <a:lstStyle/>
          <a:p>
            <a:fld id="{81B9A30E-E922-470E-B9EE-1CEDC0005379}" type="slidenum">
              <a:rPr lang="en-AU" smtClean="0"/>
              <a:t>26</a:t>
            </a:fld>
            <a:endParaRPr lang="en-AU"/>
          </a:p>
        </p:txBody>
      </p:sp>
    </p:spTree>
    <p:extLst>
      <p:ext uri="{BB962C8B-B14F-4D97-AF65-F5344CB8AC3E}">
        <p14:creationId xmlns:p14="http://schemas.microsoft.com/office/powerpoint/2010/main" val="2578135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In the ALU there are five topics with questions at three levels  - so with a total of 15 questions this seems like a lot of questions for the students to get through. However, students don’t complete each question, rather they only need to complete a question in each topic at the highest level of difficulty that they can achieve.</a:t>
            </a:r>
            <a:endParaRPr lang="en-AU" dirty="0" smtClean="0"/>
          </a:p>
          <a:p>
            <a:endParaRPr lang="en-AU" dirty="0"/>
          </a:p>
        </p:txBody>
      </p:sp>
      <p:sp>
        <p:nvSpPr>
          <p:cNvPr id="4" name="Slide Number Placeholder 3"/>
          <p:cNvSpPr>
            <a:spLocks noGrp="1"/>
          </p:cNvSpPr>
          <p:nvPr>
            <p:ph type="sldNum" sz="quarter" idx="10"/>
          </p:nvPr>
        </p:nvSpPr>
        <p:spPr/>
        <p:txBody>
          <a:bodyPr/>
          <a:lstStyle/>
          <a:p>
            <a:fld id="{81B9A30E-E922-470E-B9EE-1CEDC0005379}" type="slidenum">
              <a:rPr lang="en-AU" smtClean="0"/>
              <a:t>27</a:t>
            </a:fld>
            <a:endParaRPr lang="en-AU"/>
          </a:p>
        </p:txBody>
      </p:sp>
    </p:spTree>
    <p:extLst>
      <p:ext uri="{BB962C8B-B14F-4D97-AF65-F5344CB8AC3E}">
        <p14:creationId xmlns:p14="http://schemas.microsoft.com/office/powerpoint/2010/main" val="1740591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For example, some students were able to complete all the level 3 questions across all topics….</a:t>
            </a:r>
          </a:p>
          <a:p>
            <a:endParaRPr lang="en-AU" dirty="0"/>
          </a:p>
        </p:txBody>
      </p:sp>
      <p:sp>
        <p:nvSpPr>
          <p:cNvPr id="4" name="Slide Number Placeholder 3"/>
          <p:cNvSpPr>
            <a:spLocks noGrp="1"/>
          </p:cNvSpPr>
          <p:nvPr>
            <p:ph type="sldNum" sz="quarter" idx="10"/>
          </p:nvPr>
        </p:nvSpPr>
        <p:spPr/>
        <p:txBody>
          <a:bodyPr/>
          <a:lstStyle/>
          <a:p>
            <a:fld id="{81B9A30E-E922-470E-B9EE-1CEDC0005379}" type="slidenum">
              <a:rPr lang="en-AU" smtClean="0"/>
              <a:t>28</a:t>
            </a:fld>
            <a:endParaRPr lang="en-AU"/>
          </a:p>
        </p:txBody>
      </p:sp>
    </p:spTree>
    <p:extLst>
      <p:ext uri="{BB962C8B-B14F-4D97-AF65-F5344CB8AC3E}">
        <p14:creationId xmlns:p14="http://schemas.microsoft.com/office/powerpoint/2010/main" val="1796389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….but more often than not students completed questions from a range of levels across the topics. </a:t>
            </a:r>
            <a:endParaRPr lang="en-AU" dirty="0"/>
          </a:p>
        </p:txBody>
      </p:sp>
      <p:sp>
        <p:nvSpPr>
          <p:cNvPr id="4" name="Slide Number Placeholder 3"/>
          <p:cNvSpPr>
            <a:spLocks noGrp="1"/>
          </p:cNvSpPr>
          <p:nvPr>
            <p:ph type="sldNum" sz="quarter" idx="10"/>
          </p:nvPr>
        </p:nvSpPr>
        <p:spPr/>
        <p:txBody>
          <a:bodyPr/>
          <a:lstStyle/>
          <a:p>
            <a:fld id="{81B9A30E-E922-470E-B9EE-1CEDC0005379}" type="slidenum">
              <a:rPr lang="en-AU" smtClean="0"/>
              <a:t>29</a:t>
            </a:fld>
            <a:endParaRPr lang="en-AU"/>
          </a:p>
        </p:txBody>
      </p:sp>
    </p:spTree>
    <p:extLst>
      <p:ext uri="{BB962C8B-B14F-4D97-AF65-F5344CB8AC3E}">
        <p14:creationId xmlns:p14="http://schemas.microsoft.com/office/powerpoint/2010/main" val="1178255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students then marked their answers and above each topic wrote down their level of understanding.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was a quick way for students</a:t>
            </a:r>
            <a:r>
              <a:rPr lang="en-AU" sz="1200" kern="1200" baseline="0" dirty="0" smtClean="0">
                <a:solidFill>
                  <a:schemeClr val="tx1"/>
                </a:solidFill>
                <a:effectLst/>
                <a:latin typeface="+mn-lt"/>
                <a:ea typeface="+mn-ea"/>
                <a:cs typeface="+mn-cs"/>
              </a:rPr>
              <a:t> to evaluate their learning – but more importantly it helped to evaluate the effectiveness of my teaching.</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In a recent Redox test, I found that 80% of the students had not grasped the foundational concepts despite teaching the concepts in a couple of different ways. A little deflating - but rather than moving on - we worked on the concept until all the students were solid in this area.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They say ignorance is bliss and this certainly applies when we choose not measure our students progress. It is tough finding out that despite your best efforts students don’t understand – but better that then students continuing on in the dark.</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1B9A30E-E922-470E-B9EE-1CEDC0005379}" type="slidenum">
              <a:rPr lang="en-AU" smtClean="0"/>
              <a:t>30</a:t>
            </a:fld>
            <a:endParaRPr lang="en-AU"/>
          </a:p>
        </p:txBody>
      </p:sp>
    </p:spTree>
    <p:extLst>
      <p:ext uri="{BB962C8B-B14F-4D97-AF65-F5344CB8AC3E}">
        <p14:creationId xmlns:p14="http://schemas.microsoft.com/office/powerpoint/2010/main" val="2747654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EQUAT</a:t>
            </a:r>
            <a:r>
              <a:rPr lang="en-AU" sz="1200" kern="1200" baseline="0" dirty="0" smtClean="0">
                <a:solidFill>
                  <a:schemeClr val="tx1"/>
                </a:solidFill>
                <a:effectLst/>
                <a:latin typeface="+mn-lt"/>
                <a:ea typeface="+mn-ea"/>
                <a:cs typeface="+mn-cs"/>
              </a:rPr>
              <a:t> is an exam analysis tool which I developed using excel. </a:t>
            </a:r>
            <a:r>
              <a:rPr lang="en-AU" sz="1200" kern="1200" dirty="0" smtClean="0">
                <a:solidFill>
                  <a:schemeClr val="tx1"/>
                </a:solidFill>
                <a:effectLst/>
                <a:latin typeface="+mn-lt"/>
                <a:ea typeface="+mn-ea"/>
                <a:cs typeface="+mn-cs"/>
              </a:rPr>
              <a:t>This tool was helpful when providing students with feedback as it gave concrete evidence of where the student needed to target their future efforts. As well as discussing the details of what calculations they could or couldn’t do it was helpful for them to be able to discuss what their future plan would be in terms of how to improve. In surveying the students who used the tool for a number of practice exams, they felt the tool helped them to work harder as it made it really clear to them concepts that needed further strengthening and others where they had established a sound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It certainly was helpful in informing my teaching practices as both individual and</a:t>
            </a:r>
            <a:r>
              <a:rPr lang="en-AU" sz="1200" kern="1200" baseline="0" dirty="0" smtClean="0">
                <a:solidFill>
                  <a:schemeClr val="tx1"/>
                </a:solidFill>
                <a:effectLst/>
                <a:latin typeface="+mn-lt"/>
                <a:ea typeface="+mn-ea"/>
                <a:cs typeface="+mn-cs"/>
              </a:rPr>
              <a:t> class reports can be generated.</a:t>
            </a:r>
            <a:endParaRPr lang="en-AU" sz="1200" kern="1200" dirty="0" smtClean="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31</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Based on the study design, </a:t>
            </a:r>
            <a:r>
              <a:rPr lang="en-AU" baseline="0" dirty="0" smtClean="0"/>
              <a:t>Using the key knowledge dot points as one category, I simplified the paragraph into separate key knowledge descriptors which were then used to categorise each question </a:t>
            </a:r>
            <a:r>
              <a:rPr lang="en-AU" sz="1200" kern="1200" baseline="0" dirty="0" smtClean="0">
                <a:solidFill>
                  <a:schemeClr val="tx1"/>
                </a:solidFill>
                <a:effectLst/>
                <a:latin typeface="+mn-lt"/>
                <a:ea typeface="+mn-ea"/>
                <a:cs typeface="+mn-cs"/>
              </a:rPr>
              <a:t>in the exam. </a:t>
            </a:r>
            <a:endParaRPr lang="en-AU" sz="1200" kern="1200" dirty="0" smtClean="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32</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overall</a:t>
            </a:r>
            <a:r>
              <a:rPr lang="en-AU" baseline="0" dirty="0" smtClean="0"/>
              <a:t> information obtained for individual students included how they performed in the key knowledge categories. For example, this student performed well in the calculation style questions, however they struggled in the questions that were based on common organic reactions. The report also overall percentage grade of the students achievements for each area of study. </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33</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 report is also obtained which</a:t>
            </a:r>
            <a:r>
              <a:rPr lang="en-AU" baseline="0" dirty="0" smtClean="0"/>
              <a:t> summarises the class results as well which is very helpful when in the revision period as it can guide you in what topics to spend more time revising.</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45F566-14EF-4AA5-A45F-DA66495EE017}" type="slidenum">
              <a:rPr lang="en-AU" smtClean="0"/>
              <a:t>34</a:t>
            </a:fld>
            <a:endParaRPr lang="en-AU"/>
          </a:p>
        </p:txBody>
      </p:sp>
    </p:spTree>
    <p:extLst>
      <p:ext uri="{BB962C8B-B14F-4D97-AF65-F5344CB8AC3E}">
        <p14:creationId xmlns:p14="http://schemas.microsoft.com/office/powerpoint/2010/main" val="1004652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kern="1200" dirty="0" smtClean="0">
                <a:solidFill>
                  <a:schemeClr val="tx1"/>
                </a:solidFill>
                <a:effectLst/>
                <a:latin typeface="+mn-lt"/>
                <a:ea typeface="+mn-ea"/>
                <a:cs typeface="+mn-cs"/>
              </a:rPr>
              <a:t>In summary,</a:t>
            </a:r>
            <a:r>
              <a:rPr lang="en-AU" sz="1200" b="0" kern="1200" baseline="0" dirty="0" smtClean="0">
                <a:solidFill>
                  <a:schemeClr val="tx1"/>
                </a:solidFill>
                <a:effectLst/>
                <a:latin typeface="+mn-lt"/>
                <a:ea typeface="+mn-ea"/>
                <a:cs typeface="+mn-cs"/>
              </a:rPr>
              <a:t> using a range of strategies it is possible to establish a culture of success in your classroom.</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kern="1200" baseline="0" dirty="0" smtClean="0">
                <a:solidFill>
                  <a:schemeClr val="tx1"/>
                </a:solidFill>
                <a:effectLst/>
                <a:latin typeface="+mn-lt"/>
                <a:ea typeface="+mn-ea"/>
                <a:cs typeface="+mn-cs"/>
              </a:rPr>
              <a:t>These include setting challenging but achievable goals and planning purposefully to ensure that the students work hard to achieve these goals. These strategies and along with others discussed in this talk are important; however, it has to be said that the critical element to establishing a culture of success is that there first must be a change in our own mindset. We must know and understand that all students can be successful. When we are armed with this knowledge,  we are then able to engender in our students a self-belief of success which in turn becomes the foundation for them to work towards achieving their goals.</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kern="1200" baseline="0" dirty="0" smtClean="0">
                <a:solidFill>
                  <a:schemeClr val="tx1"/>
                </a:solidFill>
                <a:effectLst/>
                <a:latin typeface="+mn-lt"/>
                <a:ea typeface="+mn-ea"/>
                <a:cs typeface="+mn-cs"/>
              </a:rPr>
              <a:t>Establishing a culture of success takes hard work, but the rewards are great. When you see happy and confident students walk out your door at the end of the year, students who have proved to themselves that despite challenging content, high workloads and difficult exams, that they can be successful learners, then you know that this is a reward that is better than gold.</a:t>
            </a:r>
            <a:endParaRPr lang="en-AU"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8F45F566-14EF-4AA5-A45F-DA66495EE017}" type="slidenum">
              <a:rPr lang="en-AU" smtClean="0"/>
              <a:t>35</a:t>
            </a:fld>
            <a:endParaRPr lang="en-AU"/>
          </a:p>
        </p:txBody>
      </p:sp>
    </p:spTree>
    <p:extLst>
      <p:ext uri="{BB962C8B-B14F-4D97-AF65-F5344CB8AC3E}">
        <p14:creationId xmlns:p14="http://schemas.microsoft.com/office/powerpoint/2010/main" val="342498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4AEE6EC-1C43-4FB8-B123-C7ECEB910E7B}" type="datetimeFigureOut">
              <a:rPr lang="en-AU" smtClean="0"/>
              <a:t>20/10/2015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3147728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4AEE6EC-1C43-4FB8-B123-C7ECEB910E7B}" type="datetimeFigureOut">
              <a:rPr lang="en-AU" smtClean="0"/>
              <a:t>20/10/2015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232529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AEE6EC-1C43-4FB8-B123-C7ECEB910E7B}" type="datetimeFigureOut">
              <a:rPr lang="en-AU" smtClean="0"/>
              <a:t>20/10/2015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3963983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4AEE6EC-1C43-4FB8-B123-C7ECEB910E7B}" type="datetimeFigureOut">
              <a:rPr lang="en-AU" smtClean="0"/>
              <a:t>20/10/2015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151238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4AEE6EC-1C43-4FB8-B123-C7ECEB910E7B}" type="datetimeFigureOut">
              <a:rPr lang="en-AU" smtClean="0"/>
              <a:t>20/10/2015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1555088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4AEE6EC-1C43-4FB8-B123-C7ECEB910E7B}" type="datetimeFigureOut">
              <a:rPr lang="en-AU" smtClean="0"/>
              <a:t>20/10/2015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3786912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EE6EC-1C43-4FB8-B123-C7ECEB910E7B}" type="datetimeFigureOut">
              <a:rPr lang="en-AU" smtClean="0"/>
              <a:t>20/10/2015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1239104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EE6EC-1C43-4FB8-B123-C7ECEB910E7B}" type="datetimeFigureOut">
              <a:rPr lang="en-AU" smtClean="0"/>
              <a:t>20/10/2015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592106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EE6EC-1C43-4FB8-B123-C7ECEB910E7B}" type="datetimeFigureOut">
              <a:rPr lang="en-AU" smtClean="0"/>
              <a:t>20/10/2015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2501773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4AEE6EC-1C43-4FB8-B123-C7ECEB910E7B}" type="datetimeFigureOut">
              <a:rPr lang="en-AU" smtClean="0"/>
              <a:t>20/10/2015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300997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4AEE6EC-1C43-4FB8-B123-C7ECEB910E7B}" type="datetimeFigureOut">
              <a:rPr lang="en-AU" smtClean="0"/>
              <a:t>20/10/2015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13C1490-E061-40D3-950F-DA16AA200083}" type="slidenum">
              <a:rPr lang="en-AU" smtClean="0"/>
              <a:t>‹#›</a:t>
            </a:fld>
            <a:endParaRPr lang="en-AU"/>
          </a:p>
        </p:txBody>
      </p:sp>
    </p:spTree>
    <p:extLst>
      <p:ext uri="{BB962C8B-B14F-4D97-AF65-F5344CB8AC3E}">
        <p14:creationId xmlns:p14="http://schemas.microsoft.com/office/powerpoint/2010/main" val="31697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EE6EC-1C43-4FB8-B123-C7ECEB910E7B}" type="datetimeFigureOut">
              <a:rPr lang="en-AU" smtClean="0"/>
              <a:t>20/10/2015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3C1490-E061-40D3-950F-DA16AA200083}" type="slidenum">
              <a:rPr lang="en-AU" smtClean="0"/>
              <a:t>‹#›</a:t>
            </a:fld>
            <a:endParaRPr lang="en-AU"/>
          </a:p>
        </p:txBody>
      </p:sp>
    </p:spTree>
    <p:extLst>
      <p:ext uri="{BB962C8B-B14F-4D97-AF65-F5344CB8AC3E}">
        <p14:creationId xmlns:p14="http://schemas.microsoft.com/office/powerpoint/2010/main" val="2546135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hudson@aitkencollege.edu.a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ychemhub.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marzanoresearch.com/media/documents/.../AppendixB_DTLGO.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youtube.com/watch?v=ELpfYCZa87g&amp;index=2&amp;list=PLwrHA9rJu3ybuh85eQ6CTLlC67iQpbY8_" TargetMode="External"/><Relationship Id="rId4" Type="http://schemas.openxmlformats.org/officeDocument/2006/relationships/hyperlink" Target="https://frugoal.files.wordpress.com/2014/08/brain-rules-quotes-some-parts-of-our-adult-brains-stay-as-malleable-as-a-babys.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907704" y="2060848"/>
            <a:ext cx="5904656" cy="1470025"/>
          </a:xfrm>
        </p:spPr>
        <p:txBody>
          <a:bodyPr>
            <a:noAutofit/>
          </a:bodyPr>
          <a:lstStyle/>
          <a:p>
            <a:r>
              <a:rPr lang="en-AU" sz="4800" dirty="0" smtClean="0">
                <a:latin typeface="Adobe Gothic Std B" pitchFamily="34" charset="-128"/>
                <a:ea typeface="Adobe Gothic Std B" pitchFamily="34" charset="-128"/>
              </a:rPr>
              <a:t>Establishing a Culture of Success</a:t>
            </a:r>
            <a:endParaRPr lang="en-AU" sz="4800" dirty="0">
              <a:latin typeface="Adobe Gothic Std B" pitchFamily="34" charset="-128"/>
              <a:ea typeface="Adobe Gothic Std B" pitchFamily="34" charset="-128"/>
            </a:endParaRPr>
          </a:p>
        </p:txBody>
      </p:sp>
      <p:sp>
        <p:nvSpPr>
          <p:cNvPr id="3" name="Subtitle 2"/>
          <p:cNvSpPr>
            <a:spLocks noGrp="1"/>
          </p:cNvSpPr>
          <p:nvPr>
            <p:ph type="subTitle" idx="1"/>
          </p:nvPr>
        </p:nvSpPr>
        <p:spPr>
          <a:xfrm>
            <a:off x="1371600" y="3886200"/>
            <a:ext cx="6400800" cy="694928"/>
          </a:xfrm>
        </p:spPr>
        <p:txBody>
          <a:bodyPr>
            <a:normAutofit fontScale="92500"/>
          </a:bodyPr>
          <a:lstStyle/>
          <a:p>
            <a:r>
              <a:rPr lang="en-AU" sz="4000" dirty="0" smtClean="0">
                <a:solidFill>
                  <a:schemeClr val="bg1"/>
                </a:solidFill>
                <a:latin typeface="Adobe Gothic Std B" pitchFamily="34" charset="-128"/>
                <a:ea typeface="Adobe Gothic Std B" pitchFamily="34" charset="-128"/>
              </a:rPr>
              <a:t>In the Chemistry Classroom</a:t>
            </a:r>
          </a:p>
          <a:p>
            <a:endParaRPr lang="en-AU" dirty="0"/>
          </a:p>
        </p:txBody>
      </p:sp>
      <p:sp>
        <p:nvSpPr>
          <p:cNvPr id="4" name="TextBox 3"/>
          <p:cNvSpPr txBox="1"/>
          <p:nvPr/>
        </p:nvSpPr>
        <p:spPr>
          <a:xfrm>
            <a:off x="2155404" y="5059996"/>
            <a:ext cx="4733475" cy="1754326"/>
          </a:xfrm>
          <a:prstGeom prst="rect">
            <a:avLst/>
          </a:prstGeom>
          <a:noFill/>
        </p:spPr>
        <p:txBody>
          <a:bodyPr wrap="none" rtlCol="0">
            <a:spAutoFit/>
          </a:bodyPr>
          <a:lstStyle/>
          <a:p>
            <a:pPr algn="ctr"/>
            <a:r>
              <a:rPr lang="en-AU" b="1" dirty="0" smtClean="0"/>
              <a:t>Adele Hudson</a:t>
            </a:r>
          </a:p>
          <a:p>
            <a:pPr algn="ctr"/>
            <a:r>
              <a:rPr lang="en-AU" b="1" dirty="0" smtClean="0"/>
              <a:t>Aitken College</a:t>
            </a:r>
          </a:p>
          <a:p>
            <a:pPr algn="ctr"/>
            <a:r>
              <a:rPr lang="en-AU" b="1" dirty="0" smtClean="0"/>
              <a:t>STAV VCE Chemistry Conference 2015</a:t>
            </a:r>
          </a:p>
          <a:p>
            <a:pPr algn="ctr"/>
            <a:r>
              <a:rPr lang="en-AU" b="1" dirty="0" smtClean="0"/>
              <a:t>Contact details: </a:t>
            </a:r>
            <a:r>
              <a:rPr lang="en-AU" b="1" dirty="0" smtClean="0">
                <a:hlinkClick r:id="rId3"/>
              </a:rPr>
              <a:t>ahudson@aitkencollege.edu.au</a:t>
            </a:r>
            <a:endParaRPr lang="en-AU" b="1" dirty="0" smtClean="0"/>
          </a:p>
          <a:p>
            <a:pPr algn="ctr"/>
            <a:r>
              <a:rPr lang="en-AU" b="1" dirty="0" smtClean="0">
                <a:hlinkClick r:id="rId4"/>
              </a:rPr>
              <a:t>www.mychemhub.com</a:t>
            </a:r>
            <a:endParaRPr lang="en-AU" b="1" dirty="0"/>
          </a:p>
          <a:p>
            <a:pPr algn="ctr"/>
            <a:endParaRPr lang="en-AU" b="1" dirty="0" smtClean="0"/>
          </a:p>
        </p:txBody>
      </p:sp>
    </p:spTree>
    <p:extLst>
      <p:ext uri="{BB962C8B-B14F-4D97-AF65-F5344CB8AC3E}">
        <p14:creationId xmlns:p14="http://schemas.microsoft.com/office/powerpoint/2010/main" val="3063403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670" y="563880"/>
            <a:ext cx="9197340" cy="5730240"/>
          </a:xfrm>
          <a:prstGeom prst="rect">
            <a:avLst/>
          </a:prstGeom>
        </p:spPr>
      </p:pic>
    </p:spTree>
    <p:extLst>
      <p:ext uri="{BB962C8B-B14F-4D97-AF65-F5344CB8AC3E}">
        <p14:creationId xmlns:p14="http://schemas.microsoft.com/office/powerpoint/2010/main" val="942499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5" name="Picture 2" descr="https://aprimaryschoolteacher.files.wordpress.com/2011/11/pie-chart.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77921"/>
            <a:ext cx="9143999" cy="67800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95736" y="6458371"/>
            <a:ext cx="5352747" cy="253916"/>
          </a:xfrm>
          <a:prstGeom prst="rect">
            <a:avLst/>
          </a:prstGeom>
          <a:noFill/>
        </p:spPr>
        <p:txBody>
          <a:bodyPr wrap="none" rtlCol="0">
            <a:spAutoFit/>
          </a:bodyPr>
          <a:lstStyle/>
          <a:p>
            <a:r>
              <a:rPr lang="en-AU" sz="1050" dirty="0" smtClean="0"/>
              <a:t>Hattie, J (2009) Visible Learning, </a:t>
            </a:r>
            <a:r>
              <a:rPr lang="en-AU" sz="1050" dirty="0" err="1" smtClean="0"/>
              <a:t>ebook</a:t>
            </a:r>
            <a:r>
              <a:rPr lang="en-AU" sz="1050" dirty="0" smtClean="0"/>
              <a:t>, University of Melbourne, date accessed 25</a:t>
            </a:r>
            <a:r>
              <a:rPr lang="en-AU" sz="1050" baseline="30000" dirty="0" smtClean="0"/>
              <a:t>th</a:t>
            </a:r>
            <a:r>
              <a:rPr lang="en-AU" sz="1050" dirty="0" smtClean="0"/>
              <a:t> Feb 2015.</a:t>
            </a:r>
            <a:endParaRPr lang="en-AU" sz="1050" dirty="0"/>
          </a:p>
        </p:txBody>
      </p:sp>
      <p:pic>
        <p:nvPicPr>
          <p:cNvPr id="6" name="Picture 5"/>
          <p:cNvPicPr>
            <a:picLocks noChangeAspect="1"/>
          </p:cNvPicPr>
          <p:nvPr/>
        </p:nvPicPr>
        <p:blipFill>
          <a:blip r:embed="rId4"/>
          <a:stretch>
            <a:fillRect/>
          </a:stretch>
        </p:blipFill>
        <p:spPr>
          <a:xfrm>
            <a:off x="662940" y="1341120"/>
            <a:ext cx="7818120" cy="4175760"/>
          </a:xfrm>
          <a:prstGeom prst="rect">
            <a:avLst/>
          </a:prstGeom>
        </p:spPr>
      </p:pic>
    </p:spTree>
    <p:extLst>
      <p:ext uri="{BB962C8B-B14F-4D97-AF65-F5344CB8AC3E}">
        <p14:creationId xmlns:p14="http://schemas.microsoft.com/office/powerpoint/2010/main" val="16066638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s://aprimaryschoolteacher.files.wordpress.com/2011/11/pie-chart.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77921"/>
            <a:ext cx="9143999" cy="6780079"/>
          </a:xfrm>
          <a:prstGeom prst="rect">
            <a:avLst/>
          </a:prstGeom>
          <a:noFill/>
          <a:extLst>
            <a:ext uri="{909E8E84-426E-40DD-AFC4-6F175D3DCCD1}">
              <a14:hiddenFill xmlns:a14="http://schemas.microsoft.com/office/drawing/2010/main">
                <a:solidFill>
                  <a:srgbClr val="FFFFFF"/>
                </a:solidFill>
              </a14:hiddenFill>
            </a:ext>
          </a:extLst>
        </p:spPr>
      </p:pic>
      <p:sp>
        <p:nvSpPr>
          <p:cNvPr id="5" name="Pentagon 4"/>
          <p:cNvSpPr/>
          <p:nvPr/>
        </p:nvSpPr>
        <p:spPr>
          <a:xfrm>
            <a:off x="323528" y="260648"/>
            <a:ext cx="8676456" cy="1512168"/>
          </a:xfrm>
          <a:prstGeom prst="homePlate">
            <a:avLst/>
          </a:prstGeom>
          <a:solidFill>
            <a:schemeClr val="accent6">
              <a:lumMod val="75000"/>
            </a:schemeClr>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Student expectation of success (d = 1.44)</a:t>
            </a:r>
            <a:endParaRPr lang="en-AU" sz="32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7" name="Pentagon 6"/>
          <p:cNvSpPr/>
          <p:nvPr/>
        </p:nvSpPr>
        <p:spPr>
          <a:xfrm>
            <a:off x="323528" y="1772816"/>
            <a:ext cx="4592413" cy="1512168"/>
          </a:xfrm>
          <a:prstGeom prst="homePlate">
            <a:avLst/>
          </a:prstGeom>
          <a:solidFill>
            <a:srgbClr val="1E95D0"/>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Prior knowledge </a:t>
            </a:r>
          </a:p>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(d = 0.67)</a:t>
            </a:r>
            <a:endParaRPr lang="en-AU" sz="32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8" name="Pentagon 7"/>
          <p:cNvSpPr/>
          <p:nvPr/>
        </p:nvSpPr>
        <p:spPr>
          <a:xfrm>
            <a:off x="323529" y="3286397"/>
            <a:ext cx="3096344" cy="1512168"/>
          </a:xfrm>
          <a:prstGeom prst="homePlate">
            <a:avLst/>
          </a:prstGeom>
          <a:solidFill>
            <a:srgbClr val="33CB1F"/>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Motivation </a:t>
            </a:r>
          </a:p>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(d = 0.48)</a:t>
            </a:r>
            <a:endParaRPr lang="en-AU" sz="32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9" name="Pentagon 8"/>
          <p:cNvSpPr/>
          <p:nvPr/>
        </p:nvSpPr>
        <p:spPr>
          <a:xfrm>
            <a:off x="323528" y="4797152"/>
            <a:ext cx="3096344" cy="1512168"/>
          </a:xfrm>
          <a:prstGeom prst="homePlate">
            <a:avLst/>
          </a:prstGeom>
          <a:solidFill>
            <a:srgbClr val="CF301F"/>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Engagement </a:t>
            </a:r>
          </a:p>
          <a:p>
            <a:pPr algn="ctr"/>
            <a:r>
              <a:rPr lang="en-AU" sz="3200" b="1" dirty="0" smtClean="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(d = 0.48)</a:t>
            </a:r>
            <a:endParaRPr lang="en-AU" sz="32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pic>
        <p:nvPicPr>
          <p:cNvPr id="2" name="Picture 1"/>
          <p:cNvPicPr>
            <a:picLocks noChangeAspect="1"/>
          </p:cNvPicPr>
          <p:nvPr/>
        </p:nvPicPr>
        <p:blipFill>
          <a:blip r:embed="rId4"/>
          <a:stretch>
            <a:fillRect/>
          </a:stretch>
        </p:blipFill>
        <p:spPr>
          <a:xfrm>
            <a:off x="4571999" y="3886160"/>
            <a:ext cx="3985260" cy="2423160"/>
          </a:xfrm>
          <a:prstGeom prst="rect">
            <a:avLst/>
          </a:prstGeom>
        </p:spPr>
      </p:pic>
    </p:spTree>
    <p:extLst>
      <p:ext uri="{BB962C8B-B14F-4D97-AF65-F5344CB8AC3E}">
        <p14:creationId xmlns:p14="http://schemas.microsoft.com/office/powerpoint/2010/main" val="830856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71400"/>
            <a:ext cx="9144000" cy="4662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5" name="TextBox 4"/>
          <p:cNvSpPr txBox="1"/>
          <p:nvPr/>
        </p:nvSpPr>
        <p:spPr>
          <a:xfrm>
            <a:off x="899592" y="3521626"/>
            <a:ext cx="7632848" cy="1938992"/>
          </a:xfrm>
          <a:prstGeom prst="rect">
            <a:avLst/>
          </a:prstGeom>
          <a:noFill/>
        </p:spPr>
        <p:txBody>
          <a:bodyPr wrap="square" rtlCol="0">
            <a:spAutoFit/>
          </a:bodyPr>
          <a:lstStyle/>
          <a:p>
            <a:r>
              <a:rPr lang="en-AU" sz="6000" b="1" dirty="0">
                <a:solidFill>
                  <a:schemeClr val="bg1"/>
                </a:solidFill>
                <a:latin typeface="Helvetica" panose="020B0604020202020204" pitchFamily="34" charset="0"/>
                <a:cs typeface="Helvetica" panose="020B0604020202020204" pitchFamily="34" charset="0"/>
              </a:rPr>
              <a:t>students</a:t>
            </a:r>
          </a:p>
          <a:p>
            <a:r>
              <a:rPr lang="en-AU" sz="6000" b="1" dirty="0" smtClean="0">
                <a:latin typeface="Helvetica" panose="020B0604020202020204" pitchFamily="34" charset="0"/>
                <a:cs typeface="Helvetica" panose="020B0604020202020204" pitchFamily="34" charset="0"/>
              </a:rPr>
              <a:t>progress?</a:t>
            </a:r>
            <a:endParaRPr lang="en-AU" sz="6000" b="1" dirty="0">
              <a:latin typeface="Helvetica" panose="020B0604020202020204" pitchFamily="34" charset="0"/>
              <a:cs typeface="Helvetica" panose="020B0604020202020204" pitchFamily="34" charset="0"/>
            </a:endParaRPr>
          </a:p>
        </p:txBody>
      </p:sp>
      <p:sp>
        <p:nvSpPr>
          <p:cNvPr id="7" name="TextBox 6"/>
          <p:cNvSpPr txBox="1"/>
          <p:nvPr/>
        </p:nvSpPr>
        <p:spPr>
          <a:xfrm>
            <a:off x="899592" y="908720"/>
            <a:ext cx="3816424" cy="2862322"/>
          </a:xfrm>
          <a:prstGeom prst="rect">
            <a:avLst/>
          </a:prstGeom>
          <a:noFill/>
        </p:spPr>
        <p:txBody>
          <a:bodyPr wrap="square" rtlCol="0">
            <a:spAutoFit/>
          </a:bodyPr>
          <a:lstStyle/>
          <a:p>
            <a:r>
              <a:rPr lang="en-AU" sz="6000" b="1" dirty="0">
                <a:solidFill>
                  <a:schemeClr val="bg1"/>
                </a:solidFill>
                <a:latin typeface="Helvetica" panose="020B0604020202020204" pitchFamily="34" charset="0"/>
                <a:cs typeface="Helvetica" panose="020B0604020202020204" pitchFamily="34" charset="0"/>
              </a:rPr>
              <a:t>What can I do to make </a:t>
            </a:r>
            <a:r>
              <a:rPr lang="en-AU" sz="6000" b="1" dirty="0" smtClean="0">
                <a:solidFill>
                  <a:schemeClr val="bg1"/>
                </a:solidFill>
                <a:latin typeface="Helvetica" panose="020B0604020202020204" pitchFamily="34" charset="0"/>
                <a:cs typeface="Helvetica" panose="020B0604020202020204" pitchFamily="34" charset="0"/>
              </a:rPr>
              <a:t>my</a:t>
            </a:r>
            <a:endParaRPr lang="en-AU" sz="3600" dirty="0">
              <a:solidFill>
                <a:schemeClr val="bg1"/>
              </a:solidFill>
            </a:endParaRPr>
          </a:p>
        </p:txBody>
      </p:sp>
      <p:grpSp>
        <p:nvGrpSpPr>
          <p:cNvPr id="10" name="Group 9"/>
          <p:cNvGrpSpPr/>
          <p:nvPr/>
        </p:nvGrpSpPr>
        <p:grpSpPr>
          <a:xfrm>
            <a:off x="5364088" y="1790814"/>
            <a:ext cx="2448272" cy="2358266"/>
            <a:chOff x="5364088" y="1790814"/>
            <a:chExt cx="2448272" cy="2358266"/>
          </a:xfrm>
        </p:grpSpPr>
        <p:sp>
          <p:nvSpPr>
            <p:cNvPr id="4" name="Isosceles Triangle 3"/>
            <p:cNvSpPr/>
            <p:nvPr/>
          </p:nvSpPr>
          <p:spPr>
            <a:xfrm>
              <a:off x="5364088" y="1790814"/>
              <a:ext cx="2448272" cy="130514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5724128" y="3095957"/>
              <a:ext cx="1728192" cy="10531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6444208" y="3622518"/>
              <a:ext cx="360040" cy="52656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2796894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71400"/>
            <a:ext cx="9144000" cy="4662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sz="1600"/>
          </a:p>
        </p:txBody>
      </p:sp>
      <p:sp>
        <p:nvSpPr>
          <p:cNvPr id="5" name="TextBox 4"/>
          <p:cNvSpPr txBox="1"/>
          <p:nvPr/>
        </p:nvSpPr>
        <p:spPr>
          <a:xfrm>
            <a:off x="611560" y="3837241"/>
            <a:ext cx="7632848" cy="1200329"/>
          </a:xfrm>
          <a:prstGeom prst="rect">
            <a:avLst/>
          </a:prstGeom>
          <a:noFill/>
        </p:spPr>
        <p:txBody>
          <a:bodyPr wrap="square" rtlCol="0">
            <a:spAutoFit/>
          </a:bodyPr>
          <a:lstStyle/>
          <a:p>
            <a:r>
              <a:rPr lang="en-AU" sz="3600" b="1" dirty="0">
                <a:solidFill>
                  <a:schemeClr val="bg1"/>
                </a:solidFill>
                <a:latin typeface="Helvetica" panose="020B0604020202020204" pitchFamily="34" charset="0"/>
                <a:cs typeface="Helvetica" panose="020B0604020202020204" pitchFamily="34" charset="0"/>
              </a:rPr>
              <a:t>students</a:t>
            </a:r>
          </a:p>
          <a:p>
            <a:r>
              <a:rPr lang="en-AU" sz="3600" b="1" dirty="0" smtClean="0">
                <a:latin typeface="Helvetica" panose="020B0604020202020204" pitchFamily="34" charset="0"/>
                <a:cs typeface="Helvetica" panose="020B0604020202020204" pitchFamily="34" charset="0"/>
              </a:rPr>
              <a:t>progress?</a:t>
            </a:r>
            <a:endParaRPr lang="en-AU" sz="3600" b="1" dirty="0">
              <a:latin typeface="Helvetica" panose="020B0604020202020204" pitchFamily="34" charset="0"/>
              <a:cs typeface="Helvetica" panose="020B0604020202020204" pitchFamily="34" charset="0"/>
            </a:endParaRPr>
          </a:p>
        </p:txBody>
      </p:sp>
      <p:sp>
        <p:nvSpPr>
          <p:cNvPr id="7" name="TextBox 6"/>
          <p:cNvSpPr txBox="1"/>
          <p:nvPr/>
        </p:nvSpPr>
        <p:spPr>
          <a:xfrm>
            <a:off x="650432" y="2276872"/>
            <a:ext cx="2553416" cy="1754326"/>
          </a:xfrm>
          <a:prstGeom prst="rect">
            <a:avLst/>
          </a:prstGeom>
          <a:noFill/>
        </p:spPr>
        <p:txBody>
          <a:bodyPr wrap="square" rtlCol="0">
            <a:spAutoFit/>
          </a:bodyPr>
          <a:lstStyle/>
          <a:p>
            <a:r>
              <a:rPr lang="en-AU" sz="3600" b="1" dirty="0">
                <a:solidFill>
                  <a:schemeClr val="bg1"/>
                </a:solidFill>
                <a:latin typeface="Helvetica" panose="020B0604020202020204" pitchFamily="34" charset="0"/>
                <a:cs typeface="Helvetica" panose="020B0604020202020204" pitchFamily="34" charset="0"/>
              </a:rPr>
              <a:t>What can I do to make </a:t>
            </a:r>
            <a:r>
              <a:rPr lang="en-AU" sz="3600" b="1" dirty="0" smtClean="0">
                <a:solidFill>
                  <a:schemeClr val="bg1"/>
                </a:solidFill>
                <a:latin typeface="Helvetica" panose="020B0604020202020204" pitchFamily="34" charset="0"/>
                <a:cs typeface="Helvetica" panose="020B0604020202020204" pitchFamily="34" charset="0"/>
              </a:rPr>
              <a:t>my</a:t>
            </a:r>
            <a:endParaRPr lang="en-AU" sz="3600" dirty="0">
              <a:solidFill>
                <a:schemeClr val="bg1"/>
              </a:solidFill>
            </a:endParaRPr>
          </a:p>
        </p:txBody>
      </p:sp>
      <p:sp>
        <p:nvSpPr>
          <p:cNvPr id="11" name="TextBox 10"/>
          <p:cNvSpPr txBox="1"/>
          <p:nvPr/>
        </p:nvSpPr>
        <p:spPr>
          <a:xfrm>
            <a:off x="5292080" y="1746682"/>
            <a:ext cx="3816424" cy="923330"/>
          </a:xfrm>
          <a:prstGeom prst="rect">
            <a:avLst/>
          </a:prstGeom>
          <a:noFill/>
        </p:spPr>
        <p:txBody>
          <a:bodyPr wrap="square" rtlCol="0">
            <a:spAutoFit/>
          </a:bodyPr>
          <a:lstStyle/>
          <a:p>
            <a:r>
              <a:rPr lang="en-AU" sz="5400" b="1" dirty="0" smtClean="0">
                <a:solidFill>
                  <a:schemeClr val="bg1"/>
                </a:solidFill>
                <a:latin typeface="Helvetica" panose="020B0604020202020204" pitchFamily="34" charset="0"/>
                <a:cs typeface="Helvetica" panose="020B0604020202020204" pitchFamily="34" charset="0"/>
              </a:rPr>
              <a:t>success</a:t>
            </a:r>
            <a:endParaRPr lang="en-AU" sz="3200" dirty="0">
              <a:solidFill>
                <a:schemeClr val="bg1"/>
              </a:solidFill>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95273" y="1589892"/>
            <a:ext cx="912831" cy="845441"/>
          </a:xfrm>
          <a:prstGeom prst="rect">
            <a:avLst/>
          </a:prstGeom>
        </p:spPr>
      </p:pic>
      <p:sp>
        <p:nvSpPr>
          <p:cNvPr id="16" name="TextBox 15"/>
          <p:cNvSpPr txBox="1"/>
          <p:nvPr/>
        </p:nvSpPr>
        <p:spPr>
          <a:xfrm>
            <a:off x="5204088" y="2666851"/>
            <a:ext cx="3816424" cy="923330"/>
          </a:xfrm>
          <a:prstGeom prst="rect">
            <a:avLst/>
          </a:prstGeom>
          <a:noFill/>
        </p:spPr>
        <p:txBody>
          <a:bodyPr wrap="square" rtlCol="0">
            <a:spAutoFit/>
          </a:bodyPr>
          <a:lstStyle/>
          <a:p>
            <a:r>
              <a:rPr lang="en-AU" sz="5400" b="1" dirty="0" smtClean="0">
                <a:solidFill>
                  <a:schemeClr val="bg1"/>
                </a:solidFill>
                <a:latin typeface="Helvetica" panose="020B0604020202020204" pitchFamily="34" charset="0"/>
                <a:cs typeface="Helvetica" panose="020B0604020202020204" pitchFamily="34" charset="0"/>
              </a:rPr>
              <a:t>goals</a:t>
            </a:r>
            <a:endParaRPr lang="en-AU" sz="3200" dirty="0">
              <a:solidFill>
                <a:schemeClr val="bg1"/>
              </a:solidFill>
            </a:endParaRPr>
          </a:p>
        </p:txBody>
      </p:sp>
      <p:pic>
        <p:nvPicPr>
          <p:cNvPr id="17" name="Picture 1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07281" y="2525996"/>
            <a:ext cx="912831" cy="845441"/>
          </a:xfrm>
          <a:prstGeom prst="rect">
            <a:avLst/>
          </a:prstGeom>
        </p:spPr>
      </p:pic>
      <p:sp>
        <p:nvSpPr>
          <p:cNvPr id="18" name="TextBox 17"/>
          <p:cNvSpPr txBox="1"/>
          <p:nvPr/>
        </p:nvSpPr>
        <p:spPr>
          <a:xfrm>
            <a:off x="5124791" y="3657798"/>
            <a:ext cx="3816424" cy="923330"/>
          </a:xfrm>
          <a:prstGeom prst="rect">
            <a:avLst/>
          </a:prstGeom>
          <a:noFill/>
        </p:spPr>
        <p:txBody>
          <a:bodyPr wrap="square" rtlCol="0">
            <a:spAutoFit/>
          </a:bodyPr>
          <a:lstStyle/>
          <a:p>
            <a:r>
              <a:rPr lang="en-AU" sz="5400" b="1" dirty="0">
                <a:solidFill>
                  <a:schemeClr val="bg1"/>
                </a:solidFill>
                <a:latin typeface="Helvetica" panose="020B0604020202020204" pitchFamily="34" charset="0"/>
                <a:cs typeface="Helvetica" panose="020B0604020202020204" pitchFamily="34" charset="0"/>
              </a:rPr>
              <a:t>h</a:t>
            </a:r>
            <a:r>
              <a:rPr lang="en-AU" sz="5400" b="1" dirty="0" smtClean="0">
                <a:solidFill>
                  <a:schemeClr val="bg1"/>
                </a:solidFill>
                <a:latin typeface="Helvetica" panose="020B0604020202020204" pitchFamily="34" charset="0"/>
                <a:cs typeface="Helvetica" panose="020B0604020202020204" pitchFamily="34" charset="0"/>
              </a:rPr>
              <a:t>ard work</a:t>
            </a:r>
            <a:endParaRPr lang="en-AU" sz="3200" dirty="0">
              <a:solidFill>
                <a:schemeClr val="bg1"/>
              </a:solidFill>
            </a:endParaRPr>
          </a:p>
        </p:txBody>
      </p:sp>
      <p:pic>
        <p:nvPicPr>
          <p:cNvPr id="19" name="Picture 1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27984" y="3534108"/>
            <a:ext cx="912831" cy="845441"/>
          </a:xfrm>
          <a:prstGeom prst="rect">
            <a:avLst/>
          </a:prstGeom>
        </p:spPr>
      </p:pic>
      <p:sp>
        <p:nvSpPr>
          <p:cNvPr id="20" name="TextBox 19"/>
          <p:cNvSpPr txBox="1"/>
          <p:nvPr/>
        </p:nvSpPr>
        <p:spPr>
          <a:xfrm>
            <a:off x="5204088" y="4733528"/>
            <a:ext cx="3816424" cy="923330"/>
          </a:xfrm>
          <a:prstGeom prst="rect">
            <a:avLst/>
          </a:prstGeom>
          <a:noFill/>
        </p:spPr>
        <p:txBody>
          <a:bodyPr wrap="square" rtlCol="0">
            <a:spAutoFit/>
          </a:bodyPr>
          <a:lstStyle/>
          <a:p>
            <a:r>
              <a:rPr lang="en-AU" sz="5400" b="1" dirty="0" smtClean="0">
                <a:latin typeface="Helvetica" panose="020B0604020202020204" pitchFamily="34" charset="0"/>
                <a:cs typeface="Helvetica" panose="020B0604020202020204" pitchFamily="34" charset="0"/>
              </a:rPr>
              <a:t>planning</a:t>
            </a:r>
            <a:endParaRPr lang="en-AU" sz="3200" dirty="0"/>
          </a:p>
        </p:txBody>
      </p:sp>
      <p:pic>
        <p:nvPicPr>
          <p:cNvPr id="21" name="Picture 2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07281" y="4609838"/>
            <a:ext cx="912831" cy="845441"/>
          </a:xfrm>
          <a:prstGeom prst="rect">
            <a:avLst/>
          </a:prstGeom>
        </p:spPr>
      </p:pic>
    </p:spTree>
    <p:extLst>
      <p:ext uri="{BB962C8B-B14F-4D97-AF65-F5344CB8AC3E}">
        <p14:creationId xmlns:p14="http://schemas.microsoft.com/office/powerpoint/2010/main" val="2345857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912768"/>
          </a:xfrm>
          <a:prstGeom prst="rect">
            <a:avLst/>
          </a:prstGeom>
          <a:solidFill>
            <a:schemeClr val="tx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solidFill>
                <a:srgbClr val="CF301F"/>
              </a:solidFill>
            </a:endParaRPr>
          </a:p>
        </p:txBody>
      </p:sp>
      <p:sp>
        <p:nvSpPr>
          <p:cNvPr id="5" name="TextBox 4"/>
          <p:cNvSpPr txBox="1"/>
          <p:nvPr/>
        </p:nvSpPr>
        <p:spPr>
          <a:xfrm>
            <a:off x="467544" y="320866"/>
            <a:ext cx="3240360" cy="1107996"/>
          </a:xfrm>
          <a:prstGeom prst="rect">
            <a:avLst/>
          </a:prstGeom>
          <a:noFill/>
        </p:spPr>
        <p:txBody>
          <a:bodyPr wrap="square" rtlCol="0">
            <a:spAutoFit/>
          </a:bodyPr>
          <a:lstStyle/>
          <a:p>
            <a:r>
              <a:rPr lang="en-AU" sz="6600" b="1" dirty="0" smtClean="0">
                <a:solidFill>
                  <a:schemeClr val="bg1"/>
                </a:solidFill>
                <a:effectLst>
                  <a:outerShdw blurRad="38100" dist="38100" dir="2700000" algn="tl">
                    <a:srgbClr val="000000">
                      <a:alpha val="43137"/>
                    </a:srgbClr>
                  </a:outerShdw>
                </a:effectLst>
                <a:latin typeface="Adobe Gothic Std B" pitchFamily="34" charset="-128"/>
                <a:ea typeface="Adobe Gothic Std B" pitchFamily="34" charset="-128"/>
                <a:cs typeface="Helvetica" panose="020B0604020202020204" pitchFamily="34" charset="0"/>
              </a:rPr>
              <a:t>MATHS</a:t>
            </a:r>
            <a:endParaRPr lang="en-AU" sz="6600" b="1" dirty="0">
              <a:solidFill>
                <a:schemeClr val="bg1"/>
              </a:solidFill>
              <a:effectLst>
                <a:outerShdw blurRad="38100" dist="38100" dir="2700000" algn="tl">
                  <a:srgbClr val="000000">
                    <a:alpha val="43137"/>
                  </a:srgbClr>
                </a:outerShdw>
              </a:effectLst>
              <a:latin typeface="Adobe Gothic Std B" pitchFamily="34" charset="-128"/>
              <a:ea typeface="Adobe Gothic Std B" pitchFamily="34" charset="-128"/>
              <a:cs typeface="Helvetica" panose="020B0604020202020204" pitchFamily="34" charset="0"/>
            </a:endParaRPr>
          </a:p>
        </p:txBody>
      </p:sp>
      <p:sp>
        <p:nvSpPr>
          <p:cNvPr id="6" name="TextBox 5"/>
          <p:cNvSpPr txBox="1"/>
          <p:nvPr/>
        </p:nvSpPr>
        <p:spPr>
          <a:xfrm>
            <a:off x="147671" y="1520356"/>
            <a:ext cx="4608512" cy="1107996"/>
          </a:xfrm>
          <a:prstGeom prst="rect">
            <a:avLst/>
          </a:prstGeom>
          <a:noFill/>
        </p:spPr>
        <p:txBody>
          <a:bodyPr wrap="square" rtlCol="0">
            <a:spAutoFit/>
          </a:bodyPr>
          <a:lstStyle/>
          <a:p>
            <a:r>
              <a:rPr lang="en-AU" sz="6600" b="1" dirty="0" smtClean="0">
                <a:effectLst>
                  <a:outerShdw blurRad="38100" dist="38100" dir="2700000" algn="tl">
                    <a:srgbClr val="000000">
                      <a:alpha val="43137"/>
                    </a:srgbClr>
                  </a:outerShdw>
                </a:effectLst>
                <a:latin typeface="Adobe Fangsong Std R" pitchFamily="18" charset="-128"/>
                <a:ea typeface="Adobe Fangsong Std R" pitchFamily="18" charset="-128"/>
                <a:cs typeface="Helvetica" panose="020B0604020202020204" pitchFamily="34" charset="0"/>
              </a:rPr>
              <a:t>Language</a:t>
            </a:r>
            <a:endParaRPr lang="en-AU" sz="6600" b="1" dirty="0">
              <a:effectLst>
                <a:outerShdw blurRad="38100" dist="38100" dir="2700000" algn="tl">
                  <a:srgbClr val="000000">
                    <a:alpha val="43137"/>
                  </a:srgbClr>
                </a:outerShdw>
              </a:effectLst>
              <a:latin typeface="Adobe Fangsong Std R" pitchFamily="18" charset="-128"/>
              <a:ea typeface="Adobe Fangsong Std R" pitchFamily="18" charset="-128"/>
              <a:cs typeface="Helvetica" panose="020B0604020202020204" pitchFamily="34" charset="0"/>
            </a:endParaRPr>
          </a:p>
        </p:txBody>
      </p:sp>
      <p:sp>
        <p:nvSpPr>
          <p:cNvPr id="7" name="TextBox 6"/>
          <p:cNvSpPr txBox="1"/>
          <p:nvPr/>
        </p:nvSpPr>
        <p:spPr>
          <a:xfrm>
            <a:off x="6160339" y="4969044"/>
            <a:ext cx="2808312" cy="1107996"/>
          </a:xfrm>
          <a:prstGeom prst="rect">
            <a:avLst/>
          </a:prstGeom>
          <a:noFill/>
        </p:spPr>
        <p:txBody>
          <a:bodyPr wrap="square" rtlCol="0">
            <a:spAutoFit/>
          </a:bodyPr>
          <a:lstStyle/>
          <a:p>
            <a:r>
              <a:rPr lang="en-AU" sz="66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LOGIC</a:t>
            </a:r>
            <a:endParaRPr lang="en-AU" sz="6600" b="1" dirty="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
        <p:nvSpPr>
          <p:cNvPr id="8" name="TextBox 7"/>
          <p:cNvSpPr txBox="1"/>
          <p:nvPr/>
        </p:nvSpPr>
        <p:spPr>
          <a:xfrm>
            <a:off x="316082" y="3235297"/>
            <a:ext cx="7080002" cy="1107996"/>
          </a:xfrm>
          <a:prstGeom prst="rect">
            <a:avLst/>
          </a:prstGeom>
          <a:noFill/>
        </p:spPr>
        <p:txBody>
          <a:bodyPr wrap="square" rtlCol="0">
            <a:spAutoFit/>
          </a:bodyPr>
          <a:lstStyle/>
          <a:p>
            <a:r>
              <a:rPr lang="en-AU" sz="6600" b="1" dirty="0" smtClean="0">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Critical Thinking</a:t>
            </a:r>
            <a:endParaRPr lang="en-AU" sz="6600" b="1" dirty="0">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
        <p:nvSpPr>
          <p:cNvPr id="9" name="TextBox 8"/>
          <p:cNvSpPr txBox="1"/>
          <p:nvPr/>
        </p:nvSpPr>
        <p:spPr>
          <a:xfrm>
            <a:off x="147671" y="5013176"/>
            <a:ext cx="7416824" cy="1107996"/>
          </a:xfrm>
          <a:prstGeom prst="rect">
            <a:avLst/>
          </a:prstGeom>
          <a:noFill/>
        </p:spPr>
        <p:txBody>
          <a:bodyPr wrap="square" rtlCol="0">
            <a:spAutoFit/>
          </a:bodyPr>
          <a:lstStyle/>
          <a:p>
            <a:r>
              <a:rPr lang="en-AU" sz="6600" b="1" dirty="0" smtClean="0">
                <a:effectLst>
                  <a:outerShdw blurRad="38100" dist="38100" dir="2700000" algn="tl">
                    <a:srgbClr val="000000">
                      <a:alpha val="43137"/>
                    </a:srgbClr>
                  </a:outerShdw>
                </a:effectLst>
                <a:latin typeface="Adobe Garamond Pro Bold" pitchFamily="18" charset="0"/>
                <a:ea typeface="Adobe Heiti Std R" pitchFamily="34" charset="-128"/>
                <a:cs typeface="Helvetica" panose="020B0604020202020204" pitchFamily="34" charset="0"/>
              </a:rPr>
              <a:t>Problem Solvers</a:t>
            </a:r>
            <a:endParaRPr lang="en-AU" sz="6600" b="1" dirty="0">
              <a:effectLst>
                <a:outerShdw blurRad="38100" dist="38100" dir="2700000" algn="tl">
                  <a:srgbClr val="000000">
                    <a:alpha val="43137"/>
                  </a:srgbClr>
                </a:outerShdw>
              </a:effectLst>
              <a:latin typeface="Adobe Garamond Pro Bold" pitchFamily="18" charset="0"/>
              <a:ea typeface="Adobe Heiti Std R" pitchFamily="34" charset="-128"/>
              <a:cs typeface="Helvetica" panose="020B0604020202020204" pitchFamily="34" charset="0"/>
            </a:endParaRPr>
          </a:p>
        </p:txBody>
      </p:sp>
      <p:sp>
        <p:nvSpPr>
          <p:cNvPr id="12" name="TextBox 11"/>
          <p:cNvSpPr txBox="1"/>
          <p:nvPr/>
        </p:nvSpPr>
        <p:spPr>
          <a:xfrm>
            <a:off x="3347864" y="0"/>
            <a:ext cx="5796136" cy="830997"/>
          </a:xfrm>
          <a:prstGeom prst="rect">
            <a:avLst/>
          </a:prstGeom>
          <a:noFill/>
        </p:spPr>
        <p:txBody>
          <a:bodyPr wrap="square" rtlCol="0">
            <a:spAutoFit/>
          </a:bodyPr>
          <a:lstStyle/>
          <a:p>
            <a:r>
              <a:rPr lang="en-AU" sz="4800" b="1" dirty="0" smtClean="0">
                <a:solidFill>
                  <a:schemeClr val="bg1"/>
                </a:solidFill>
                <a:effectLst>
                  <a:outerShdw blurRad="38100" dist="38100" dir="2700000" algn="tl">
                    <a:srgbClr val="000000">
                      <a:alpha val="43137"/>
                    </a:srgbClr>
                  </a:outerShdw>
                </a:effectLst>
                <a:latin typeface="Arial Black" panose="020B0A04020102020204" pitchFamily="34" charset="0"/>
                <a:ea typeface="Adobe Gothic Std B" pitchFamily="34" charset="-128"/>
                <a:cs typeface="Helvetica" panose="020B0604020202020204" pitchFamily="34" charset="0"/>
              </a:rPr>
              <a:t>Sustainability</a:t>
            </a:r>
            <a:endParaRPr lang="en-AU" sz="4800" b="1" dirty="0">
              <a:solidFill>
                <a:schemeClr val="bg1"/>
              </a:solidFill>
              <a:effectLst>
                <a:outerShdw blurRad="38100" dist="38100" dir="2700000" algn="tl">
                  <a:srgbClr val="000000">
                    <a:alpha val="43137"/>
                  </a:srgbClr>
                </a:outerShdw>
              </a:effectLst>
              <a:latin typeface="Arial Black" panose="020B0A04020102020204" pitchFamily="34" charset="0"/>
              <a:ea typeface="Adobe Gothic Std B" pitchFamily="34" charset="-128"/>
              <a:cs typeface="Helvetica" panose="020B0604020202020204" pitchFamily="34" charset="0"/>
            </a:endParaRPr>
          </a:p>
        </p:txBody>
      </p:sp>
      <p:sp>
        <p:nvSpPr>
          <p:cNvPr id="13" name="TextBox 12"/>
          <p:cNvSpPr txBox="1"/>
          <p:nvPr/>
        </p:nvSpPr>
        <p:spPr>
          <a:xfrm>
            <a:off x="4299380" y="2348880"/>
            <a:ext cx="4104456" cy="830997"/>
          </a:xfrm>
          <a:prstGeom prst="rect">
            <a:avLst/>
          </a:prstGeom>
          <a:noFill/>
        </p:spPr>
        <p:txBody>
          <a:bodyPr wrap="square" rtlCol="0">
            <a:spAutoFit/>
          </a:bodyPr>
          <a:lstStyle/>
          <a:p>
            <a:r>
              <a:rPr lang="en-AU" sz="4800" b="1" dirty="0" smtClean="0">
                <a:solidFill>
                  <a:schemeClr val="bg1"/>
                </a:solidFill>
                <a:effectLst>
                  <a:outerShdw blurRad="38100" dist="38100" dir="2700000" algn="tl">
                    <a:srgbClr val="000000">
                      <a:alpha val="43137"/>
                    </a:srgbClr>
                  </a:outerShdw>
                </a:effectLst>
                <a:latin typeface="Kahootz Cartoon" panose="040407060B0602020602" pitchFamily="82" charset="0"/>
                <a:ea typeface="Adobe Heiti Std R" pitchFamily="34" charset="-128"/>
                <a:cs typeface="Helvetica" panose="020B0604020202020204" pitchFamily="34" charset="0"/>
              </a:rPr>
              <a:t>Knowledge</a:t>
            </a:r>
            <a:endParaRPr lang="en-AU" sz="4800" b="1" dirty="0">
              <a:solidFill>
                <a:schemeClr val="bg1"/>
              </a:solidFill>
              <a:effectLst>
                <a:outerShdw blurRad="38100" dist="38100" dir="2700000" algn="tl">
                  <a:srgbClr val="000000">
                    <a:alpha val="43137"/>
                  </a:srgbClr>
                </a:outerShdw>
              </a:effectLst>
              <a:latin typeface="Kahootz Cartoon" panose="040407060B0602020602" pitchFamily="82" charset="0"/>
              <a:ea typeface="Adobe Heiti Std R" pitchFamily="34" charset="-128"/>
              <a:cs typeface="Helvetica" panose="020B0604020202020204" pitchFamily="34" charset="0"/>
            </a:endParaRPr>
          </a:p>
        </p:txBody>
      </p:sp>
      <p:sp>
        <p:nvSpPr>
          <p:cNvPr id="14" name="TextBox 13"/>
          <p:cNvSpPr txBox="1"/>
          <p:nvPr/>
        </p:nvSpPr>
        <p:spPr>
          <a:xfrm>
            <a:off x="611560" y="5804772"/>
            <a:ext cx="7128792" cy="1107996"/>
          </a:xfrm>
          <a:prstGeom prst="rect">
            <a:avLst/>
          </a:prstGeom>
          <a:noFill/>
        </p:spPr>
        <p:txBody>
          <a:bodyPr wrap="square" rtlCol="0">
            <a:spAutoFit/>
          </a:bodyPr>
          <a:lstStyle/>
          <a:p>
            <a:r>
              <a:rPr lang="en-AU" sz="6600" b="1" dirty="0" smtClean="0">
                <a:solidFill>
                  <a:schemeClr val="bg1"/>
                </a:solidFill>
                <a:effectLst>
                  <a:outerShdw blurRad="38100" dist="38100" dir="2700000" algn="tl">
                    <a:srgbClr val="000000">
                      <a:alpha val="43137"/>
                    </a:srgbClr>
                  </a:outerShdw>
                </a:effectLst>
                <a:latin typeface="Bauhaus 93" panose="04030905020B02020C02" pitchFamily="82" charset="0"/>
                <a:ea typeface="Adobe Heiti Std R" pitchFamily="34" charset="-128"/>
                <a:cs typeface="Helvetica" panose="020B0604020202020204" pitchFamily="34" charset="0"/>
              </a:rPr>
              <a:t>Comprehension</a:t>
            </a:r>
            <a:endParaRPr lang="en-AU" sz="6600" b="1" dirty="0">
              <a:solidFill>
                <a:schemeClr val="bg1"/>
              </a:solidFill>
              <a:effectLst>
                <a:outerShdw blurRad="38100" dist="38100" dir="2700000" algn="tl">
                  <a:srgbClr val="000000">
                    <a:alpha val="43137"/>
                  </a:srgbClr>
                </a:outerShdw>
              </a:effectLst>
              <a:latin typeface="Bauhaus 93" panose="04030905020B02020C02" pitchFamily="82" charset="0"/>
              <a:ea typeface="Adobe Heiti Std R" pitchFamily="34" charset="-128"/>
              <a:cs typeface="Helvetica" panose="020B0604020202020204" pitchFamily="34" charset="0"/>
            </a:endParaRPr>
          </a:p>
        </p:txBody>
      </p:sp>
      <p:sp>
        <p:nvSpPr>
          <p:cNvPr id="15" name="TextBox 14"/>
          <p:cNvSpPr txBox="1"/>
          <p:nvPr/>
        </p:nvSpPr>
        <p:spPr>
          <a:xfrm>
            <a:off x="4860032" y="4121204"/>
            <a:ext cx="3543804" cy="1107996"/>
          </a:xfrm>
          <a:prstGeom prst="rect">
            <a:avLst/>
          </a:prstGeom>
          <a:noFill/>
        </p:spPr>
        <p:txBody>
          <a:bodyPr wrap="square" rtlCol="0">
            <a:spAutoFit/>
          </a:bodyPr>
          <a:lstStyle/>
          <a:p>
            <a:r>
              <a:rPr lang="en-AU" sz="6600" b="1" dirty="0" smtClean="0">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Analysis</a:t>
            </a:r>
            <a:endParaRPr lang="en-AU" sz="6600" b="1" dirty="0">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
        <p:nvSpPr>
          <p:cNvPr id="16" name="TextBox 15"/>
          <p:cNvSpPr txBox="1"/>
          <p:nvPr/>
        </p:nvSpPr>
        <p:spPr>
          <a:xfrm>
            <a:off x="107504" y="4005064"/>
            <a:ext cx="4356485" cy="1107996"/>
          </a:xfrm>
          <a:prstGeom prst="rect">
            <a:avLst/>
          </a:prstGeom>
          <a:noFill/>
        </p:spPr>
        <p:txBody>
          <a:bodyPr wrap="square" rtlCol="0">
            <a:spAutoFit/>
          </a:bodyPr>
          <a:lstStyle/>
          <a:p>
            <a:r>
              <a:rPr lang="en-AU" sz="6600" b="1" dirty="0" smtClean="0">
                <a:solidFill>
                  <a:schemeClr val="bg1"/>
                </a:solidFill>
                <a:effectLst>
                  <a:outerShdw blurRad="38100" dist="38100" dir="2700000" algn="tl">
                    <a:srgbClr val="000000">
                      <a:alpha val="43137"/>
                    </a:srgbClr>
                  </a:outerShdw>
                </a:effectLst>
                <a:latin typeface="Rockwell Condensed" panose="02060603050405020104" pitchFamily="18" charset="0"/>
                <a:ea typeface="Adobe Heiti Std R" pitchFamily="34" charset="-128"/>
                <a:cs typeface="Helvetica" panose="020B0604020202020204" pitchFamily="34" charset="0"/>
              </a:rPr>
              <a:t>Evaluation</a:t>
            </a:r>
            <a:endParaRPr lang="en-AU" sz="6600" b="1" dirty="0">
              <a:solidFill>
                <a:schemeClr val="bg1"/>
              </a:solidFill>
              <a:effectLst>
                <a:outerShdw blurRad="38100" dist="38100" dir="2700000" algn="tl">
                  <a:srgbClr val="000000">
                    <a:alpha val="43137"/>
                  </a:srgbClr>
                </a:outerShdw>
              </a:effectLst>
              <a:latin typeface="Rockwell Condensed" panose="02060603050405020104" pitchFamily="18" charset="0"/>
              <a:ea typeface="Adobe Heiti Std R" pitchFamily="34" charset="-128"/>
              <a:cs typeface="Helvetica" panose="020B0604020202020204" pitchFamily="34" charset="0"/>
            </a:endParaRPr>
          </a:p>
        </p:txBody>
      </p:sp>
      <p:sp>
        <p:nvSpPr>
          <p:cNvPr id="17" name="TextBox 16"/>
          <p:cNvSpPr txBox="1"/>
          <p:nvPr/>
        </p:nvSpPr>
        <p:spPr>
          <a:xfrm>
            <a:off x="3491880" y="736828"/>
            <a:ext cx="6120681" cy="707886"/>
          </a:xfrm>
          <a:prstGeom prst="rect">
            <a:avLst/>
          </a:prstGeom>
          <a:noFill/>
        </p:spPr>
        <p:txBody>
          <a:bodyPr wrap="square" rtlCol="0">
            <a:spAutoFit/>
          </a:bodyPr>
          <a:lstStyle/>
          <a:p>
            <a:r>
              <a:rPr lang="en-AU" sz="4000" b="1" dirty="0" smtClean="0">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Experimental Skills</a:t>
            </a:r>
            <a:endParaRPr lang="en-AU" sz="4000" b="1" dirty="0">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
        <p:nvSpPr>
          <p:cNvPr id="18" name="TextBox 17"/>
          <p:cNvSpPr txBox="1"/>
          <p:nvPr/>
        </p:nvSpPr>
        <p:spPr>
          <a:xfrm>
            <a:off x="7052047" y="3466129"/>
            <a:ext cx="2091953" cy="646331"/>
          </a:xfrm>
          <a:prstGeom prst="rect">
            <a:avLst/>
          </a:prstGeom>
          <a:noFill/>
        </p:spPr>
        <p:txBody>
          <a:bodyPr wrap="square" rtlCol="0">
            <a:spAutoFit/>
          </a:bodyPr>
          <a:lstStyle/>
          <a:p>
            <a:r>
              <a:rPr lang="en-AU" sz="36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Creating</a:t>
            </a:r>
            <a:endParaRPr lang="en-AU" sz="3600" b="1" dirty="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Tree>
    <p:extLst>
      <p:ext uri="{BB962C8B-B14F-4D97-AF65-F5344CB8AC3E}">
        <p14:creationId xmlns:p14="http://schemas.microsoft.com/office/powerpoint/2010/main" val="3869215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912768"/>
          </a:xfrm>
          <a:prstGeom prst="rect">
            <a:avLst/>
          </a:prstGeom>
          <a:solidFill>
            <a:schemeClr val="tx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solidFill>
                <a:srgbClr val="CF301F"/>
              </a:solidFill>
            </a:endParaRPr>
          </a:p>
        </p:txBody>
      </p:sp>
      <p:sp>
        <p:nvSpPr>
          <p:cNvPr id="2" name="Rectangle 1"/>
          <p:cNvSpPr/>
          <p:nvPr/>
        </p:nvSpPr>
        <p:spPr>
          <a:xfrm>
            <a:off x="1043608" y="3244333"/>
            <a:ext cx="3451586" cy="2123658"/>
          </a:xfrm>
          <a:prstGeom prst="rect">
            <a:avLst/>
          </a:prstGeom>
        </p:spPr>
        <p:txBody>
          <a:bodyPr wrap="none">
            <a:spAutoFit/>
          </a:bodyPr>
          <a:lstStyle/>
          <a:p>
            <a:r>
              <a:rPr lang="en-AU" sz="44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Invest in</a:t>
            </a:r>
          </a:p>
          <a:p>
            <a:r>
              <a:rPr lang="en-AU" sz="44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attitudes</a:t>
            </a:r>
          </a:p>
          <a:p>
            <a:r>
              <a:rPr lang="en-AU" sz="4400" b="1" dirty="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d</a:t>
            </a:r>
            <a:r>
              <a:rPr lang="en-AU" sz="44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ispositions</a:t>
            </a:r>
            <a:endParaRPr lang="en-AU" sz="4400" b="1" dirty="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Tree>
    <p:extLst>
      <p:ext uri="{BB962C8B-B14F-4D97-AF65-F5344CB8AC3E}">
        <p14:creationId xmlns:p14="http://schemas.microsoft.com/office/powerpoint/2010/main" val="3538197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1600" y="764704"/>
            <a:ext cx="5747086" cy="1015663"/>
          </a:xfrm>
          <a:prstGeom prst="rect">
            <a:avLst/>
          </a:prstGeom>
          <a:noFill/>
        </p:spPr>
        <p:txBody>
          <a:bodyPr wrap="none" rtlCol="0">
            <a:spAutoFit/>
          </a:bodyPr>
          <a:lstStyle/>
          <a:p>
            <a:r>
              <a:rPr lang="en-AU" sz="6000" b="1" dirty="0" smtClean="0">
                <a:solidFill>
                  <a:srgbClr val="C53821"/>
                </a:solidFill>
                <a:effectLst>
                  <a:outerShdw blurRad="38100" dist="38100" dir="2700000" algn="tl">
                    <a:srgbClr val="000000">
                      <a:alpha val="43137"/>
                    </a:srgbClr>
                  </a:outerShdw>
                </a:effectLst>
                <a:latin typeface="Adobe Gothic Std B" pitchFamily="34" charset="-128"/>
                <a:ea typeface="Adobe Gothic Std B" pitchFamily="34" charset="-128"/>
                <a:cs typeface="Narkisim" panose="020E0502050101010101" pitchFamily="34" charset="-79"/>
              </a:rPr>
              <a:t>Improvements?</a:t>
            </a:r>
            <a:endParaRPr lang="en-AU" sz="6000" b="1" dirty="0">
              <a:solidFill>
                <a:srgbClr val="C53821"/>
              </a:solidFill>
              <a:effectLst>
                <a:outerShdw blurRad="38100" dist="38100" dir="2700000" algn="tl">
                  <a:srgbClr val="000000">
                    <a:alpha val="43137"/>
                  </a:srgbClr>
                </a:outerShdw>
              </a:effectLst>
              <a:latin typeface="Adobe Gothic Std B" pitchFamily="34" charset="-128"/>
              <a:ea typeface="Adobe Gothic Std B" pitchFamily="34" charset="-128"/>
              <a:cs typeface="Narkisim" panose="020E0502050101010101" pitchFamily="34" charset="-79"/>
            </a:endParaRPr>
          </a:p>
        </p:txBody>
      </p:sp>
      <p:sp>
        <p:nvSpPr>
          <p:cNvPr id="6" name="TextBox 5"/>
          <p:cNvSpPr txBox="1"/>
          <p:nvPr/>
        </p:nvSpPr>
        <p:spPr>
          <a:xfrm>
            <a:off x="971600" y="1916832"/>
            <a:ext cx="5267789" cy="830997"/>
          </a:xfrm>
          <a:prstGeom prst="rect">
            <a:avLst/>
          </a:prstGeom>
          <a:noFill/>
        </p:spPr>
        <p:txBody>
          <a:bodyPr wrap="none" rtlCol="0">
            <a:spAutoFit/>
          </a:bodyPr>
          <a:lstStyle/>
          <a:p>
            <a:r>
              <a:rPr lang="en-AU" sz="4800" b="1" dirty="0" smtClean="0">
                <a:solidFill>
                  <a:srgbClr val="C53821"/>
                </a:solidFill>
                <a:effectLst>
                  <a:outerShdw blurRad="38100" dist="38100" dir="2700000" algn="tl">
                    <a:srgbClr val="000000">
                      <a:alpha val="43137"/>
                    </a:srgbClr>
                  </a:outerShdw>
                </a:effectLst>
                <a:latin typeface="Adobe Gothic Std B" pitchFamily="34" charset="-128"/>
                <a:ea typeface="Adobe Gothic Std B" pitchFamily="34" charset="-128"/>
                <a:cs typeface="Narkisim" panose="020E0502050101010101" pitchFamily="34" charset="-79"/>
              </a:rPr>
              <a:t>Effect size, d = 1.1</a:t>
            </a:r>
            <a:endParaRPr lang="en-AU" sz="4800" b="1" dirty="0">
              <a:solidFill>
                <a:srgbClr val="C53821"/>
              </a:solidFill>
              <a:effectLst>
                <a:outerShdw blurRad="38100" dist="38100" dir="2700000" algn="tl">
                  <a:srgbClr val="000000">
                    <a:alpha val="43137"/>
                  </a:srgbClr>
                </a:outerShdw>
              </a:effectLst>
              <a:latin typeface="Adobe Gothic Std B" pitchFamily="34" charset="-128"/>
              <a:ea typeface="Adobe Gothic Std B" pitchFamily="34" charset="-128"/>
              <a:cs typeface="Narkisim" panose="020E0502050101010101" pitchFamily="34" charset="-79"/>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212976"/>
            <a:ext cx="6979743" cy="139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2292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55576" y="948258"/>
            <a:ext cx="5888150" cy="1015663"/>
          </a:xfrm>
          <a:prstGeom prst="rect">
            <a:avLst/>
          </a:prstGeom>
          <a:noFill/>
        </p:spPr>
        <p:txBody>
          <a:bodyPr wrap="none" rtlCol="0">
            <a:spAutoFit/>
          </a:bodyPr>
          <a:lstStyle/>
          <a:p>
            <a:r>
              <a:rPr lang="en-AU" sz="6000" b="1" dirty="0" smtClean="0">
                <a:solidFill>
                  <a:srgbClr val="C53821"/>
                </a:solidFill>
                <a:effectLst>
                  <a:outerShdw blurRad="38100" dist="38100" dir="2700000" algn="tl">
                    <a:srgbClr val="000000">
                      <a:alpha val="43137"/>
                    </a:srgbClr>
                  </a:outerShdw>
                </a:effectLst>
                <a:latin typeface="Adobe Gothic Std B" pitchFamily="34" charset="-128"/>
                <a:ea typeface="Adobe Gothic Std B" pitchFamily="34" charset="-128"/>
                <a:cs typeface="Narkisim" panose="020E0502050101010101" pitchFamily="34" charset="-79"/>
              </a:rPr>
              <a:t>Effect size, d = 1</a:t>
            </a:r>
            <a:endParaRPr lang="en-AU" sz="6000" b="1" dirty="0">
              <a:solidFill>
                <a:srgbClr val="C53821"/>
              </a:solidFill>
              <a:effectLst>
                <a:outerShdw blurRad="38100" dist="38100" dir="2700000" algn="tl">
                  <a:srgbClr val="000000">
                    <a:alpha val="43137"/>
                  </a:srgbClr>
                </a:outerShdw>
              </a:effectLst>
              <a:latin typeface="Adobe Gothic Std B" pitchFamily="34" charset="-128"/>
              <a:ea typeface="Adobe Gothic Std B" pitchFamily="34" charset="-128"/>
              <a:cs typeface="Narkisim" panose="020E0502050101010101" pitchFamily="34" charset="-79"/>
            </a:endParaRPr>
          </a:p>
        </p:txBody>
      </p:sp>
      <p:pic>
        <p:nvPicPr>
          <p:cNvPr id="5" name="Picture 2" descr="http://www.regentsprep.org/regents/math/algtrig/ats2/normal67.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915170"/>
            <a:ext cx="7416824" cy="38995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6869" y="6381328"/>
            <a:ext cx="8712968" cy="276999"/>
          </a:xfrm>
          <a:prstGeom prst="rect">
            <a:avLst/>
          </a:prstGeom>
        </p:spPr>
        <p:txBody>
          <a:bodyPr wrap="square">
            <a:spAutoFit/>
          </a:bodyPr>
          <a:lstStyle/>
          <a:p>
            <a:r>
              <a:rPr lang="en-AU" sz="1200" i="1" dirty="0" smtClean="0"/>
              <a:t>What is an effect size? </a:t>
            </a:r>
            <a:r>
              <a:rPr lang="en-AU" sz="1200" i="1" dirty="0" smtClean="0">
                <a:hlinkClick r:id="rId4"/>
              </a:rPr>
              <a:t>www.</a:t>
            </a:r>
            <a:r>
              <a:rPr lang="en-AU" sz="1200" b="1" i="1" dirty="0" smtClean="0">
                <a:hlinkClick r:id="rId4"/>
              </a:rPr>
              <a:t>marzanoresearch</a:t>
            </a:r>
            <a:r>
              <a:rPr lang="en-AU" sz="1200" i="1" dirty="0" smtClean="0">
                <a:hlinkClick r:id="rId4"/>
              </a:rPr>
              <a:t>.com/media/documents</a:t>
            </a:r>
            <a:r>
              <a:rPr lang="en-AU" sz="1200" i="1" dirty="0">
                <a:hlinkClick r:id="rId4"/>
              </a:rPr>
              <a:t>/.../</a:t>
            </a:r>
            <a:r>
              <a:rPr lang="en-AU" sz="1200" i="1" dirty="0" smtClean="0">
                <a:hlinkClick r:id="rId4"/>
              </a:rPr>
              <a:t>AppendixB_DTLGO.pdf</a:t>
            </a:r>
            <a:r>
              <a:rPr lang="en-AU" sz="1200" i="1" dirty="0" smtClean="0"/>
              <a:t>, date accessed 25</a:t>
            </a:r>
            <a:r>
              <a:rPr lang="en-AU" sz="1200" i="1" baseline="30000" dirty="0" smtClean="0"/>
              <a:t>th</a:t>
            </a:r>
            <a:r>
              <a:rPr lang="en-AU" sz="1200" i="1" dirty="0" smtClean="0"/>
              <a:t> Feb 2015.</a:t>
            </a:r>
            <a:endParaRPr lang="en-AU" sz="1200" dirty="0"/>
          </a:p>
        </p:txBody>
      </p:sp>
      <p:sp>
        <p:nvSpPr>
          <p:cNvPr id="3" name="Right Arrow 2"/>
          <p:cNvSpPr/>
          <p:nvPr/>
        </p:nvSpPr>
        <p:spPr>
          <a:xfrm>
            <a:off x="4283968" y="4797152"/>
            <a:ext cx="968428" cy="576065"/>
          </a:xfrm>
          <a:prstGeom prst="rightArrow">
            <a:avLst/>
          </a:prstGeom>
          <a:solidFill>
            <a:srgbClr val="CF301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AU" sz="2000" b="1" dirty="0" smtClean="0">
                <a:solidFill>
                  <a:schemeClr val="bg1"/>
                </a:solidFill>
              </a:rPr>
              <a:t>34%</a:t>
            </a:r>
            <a:endParaRPr lang="en-AU" sz="2000" b="1" dirty="0">
              <a:solidFill>
                <a:schemeClr val="bg1"/>
              </a:solidFill>
            </a:endParaRPr>
          </a:p>
        </p:txBody>
      </p:sp>
    </p:spTree>
    <p:extLst>
      <p:ext uri="{BB962C8B-B14F-4D97-AF65-F5344CB8AC3E}">
        <p14:creationId xmlns:p14="http://schemas.microsoft.com/office/powerpoint/2010/main" val="4225640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yousaytoo-us.s3-website-us-east-1.amazonaws.com/post_images/7b/b6/b6/1572348/remote_image_1326876162.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683568" y="1412776"/>
            <a:ext cx="5457007" cy="830997"/>
          </a:xfrm>
          <a:prstGeom prst="rect">
            <a:avLst/>
          </a:prstGeom>
        </p:spPr>
        <p:txBody>
          <a:bodyPr wrap="none">
            <a:spAutoFit/>
          </a:bodyPr>
          <a:lstStyle/>
          <a:p>
            <a:r>
              <a:rPr lang="en-AU" sz="4800" b="1" dirty="0" smtClean="0">
                <a:solidFill>
                  <a:schemeClr val="bg1"/>
                </a:solidFill>
                <a:effectLst>
                  <a:outerShdw blurRad="38100" dist="38100" dir="2700000" algn="tl">
                    <a:srgbClr val="000000">
                      <a:alpha val="43137"/>
                    </a:srgbClr>
                  </a:outerShdw>
                </a:effectLst>
                <a:latin typeface="Myriad Pro Light" pitchFamily="34" charset="0"/>
                <a:cs typeface="Narkisim" panose="020E0502050101010101" pitchFamily="34" charset="-79"/>
              </a:rPr>
              <a:t>Why the difference?</a:t>
            </a:r>
            <a:endParaRPr lang="en-AU" sz="4800" b="1" dirty="0">
              <a:solidFill>
                <a:schemeClr val="bg1"/>
              </a:solidFill>
              <a:effectLst>
                <a:outerShdw blurRad="38100" dist="38100" dir="2700000" algn="tl">
                  <a:srgbClr val="000000">
                    <a:alpha val="43137"/>
                  </a:srgbClr>
                </a:outerShdw>
              </a:effectLst>
              <a:latin typeface="Myriad Pro Light" pitchFamily="34" charset="0"/>
              <a:cs typeface="Narkisim" panose="020E0502050101010101" pitchFamily="34" charset="-79"/>
            </a:endParaRPr>
          </a:p>
        </p:txBody>
      </p:sp>
    </p:spTree>
    <p:extLst>
      <p:ext uri="{BB962C8B-B14F-4D97-AF65-F5344CB8AC3E}">
        <p14:creationId xmlns:p14="http://schemas.microsoft.com/office/powerpoint/2010/main" val="1924230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32040" y="3501008"/>
            <a:ext cx="3765201" cy="2031325"/>
          </a:xfrm>
          <a:prstGeom prst="rect">
            <a:avLst/>
          </a:prstGeom>
        </p:spPr>
        <p:txBody>
          <a:bodyPr wrap="square">
            <a:spAutoFit/>
          </a:bodyPr>
          <a:lstStyle/>
          <a:p>
            <a:pPr algn="ctr"/>
            <a:r>
              <a:rPr lang="en-AU" sz="6000" b="1" dirty="0" smtClean="0">
                <a:effectLst>
                  <a:outerShdw blurRad="38100" dist="38100" dir="2700000" algn="tl">
                    <a:srgbClr val="000000">
                      <a:alpha val="43137"/>
                    </a:srgbClr>
                  </a:outerShdw>
                </a:effectLst>
                <a:latin typeface="Adobe Gothic Std B" pitchFamily="34" charset="-128"/>
                <a:ea typeface="Adobe Gothic Std B" pitchFamily="34" charset="-128"/>
                <a:cs typeface="Helvetica" panose="020B0604020202020204" pitchFamily="34" charset="0"/>
              </a:rPr>
              <a:t>Change</a:t>
            </a:r>
            <a:r>
              <a:rPr lang="en-AU" sz="7200" b="1" dirty="0" smtClean="0">
                <a:solidFill>
                  <a:schemeClr val="bg1"/>
                </a:solidFill>
                <a:effectLst>
                  <a:outerShdw blurRad="38100" dist="38100" dir="2700000" algn="tl">
                    <a:srgbClr val="000000">
                      <a:alpha val="43137"/>
                    </a:srgbClr>
                  </a:outerShdw>
                </a:effectLst>
                <a:latin typeface="Adobe Gothic Std B" pitchFamily="34" charset="-128"/>
                <a:ea typeface="Adobe Gothic Std B" pitchFamily="34" charset="-128"/>
                <a:cs typeface="Helvetica" panose="020B0604020202020204" pitchFamily="34" charset="0"/>
              </a:rPr>
              <a:t> </a:t>
            </a:r>
          </a:p>
          <a:p>
            <a:pPr algn="ctr"/>
            <a:r>
              <a:rPr lang="en-AU" sz="5400" b="1" dirty="0" smtClean="0">
                <a:effectLst>
                  <a:outerShdw blurRad="38100" dist="38100" dir="2700000" algn="tl">
                    <a:srgbClr val="000000">
                      <a:alpha val="43137"/>
                    </a:srgbClr>
                  </a:outerShdw>
                </a:effectLst>
                <a:latin typeface="Adobe Gothic Std B" pitchFamily="34" charset="-128"/>
                <a:ea typeface="Adobe Gothic Std B" pitchFamily="34" charset="-128"/>
                <a:cs typeface="Helvetica" panose="020B0604020202020204" pitchFamily="34" charset="0"/>
              </a:rPr>
              <a:t>mindset</a:t>
            </a:r>
            <a:endParaRPr lang="en-AU" sz="5400" b="1" dirty="0">
              <a:effectLst>
                <a:outerShdw blurRad="38100" dist="38100" dir="2700000" algn="tl">
                  <a:srgbClr val="000000">
                    <a:alpha val="43137"/>
                  </a:srgbClr>
                </a:outerShdw>
              </a:effectLst>
              <a:latin typeface="Adobe Gothic Std B" pitchFamily="34" charset="-128"/>
              <a:ea typeface="Adobe Gothic Std B" pitchFamily="34" charset="-128"/>
              <a:cs typeface="Helvetica" panose="020B0604020202020204" pitchFamily="34" charset="0"/>
            </a:endParaRPr>
          </a:p>
        </p:txBody>
      </p:sp>
      <p:pic>
        <p:nvPicPr>
          <p:cNvPr id="2" name="Picture 1"/>
          <p:cNvPicPr>
            <a:picLocks noChangeAspect="1"/>
          </p:cNvPicPr>
          <p:nvPr/>
        </p:nvPicPr>
        <p:blipFill>
          <a:blip r:embed="rId3"/>
          <a:stretch>
            <a:fillRect/>
          </a:stretch>
        </p:blipFill>
        <p:spPr>
          <a:xfrm>
            <a:off x="-11430" y="388620"/>
            <a:ext cx="9166860" cy="6080760"/>
          </a:xfrm>
          <a:prstGeom prst="rect">
            <a:avLst/>
          </a:prstGeom>
        </p:spPr>
      </p:pic>
    </p:spTree>
    <p:extLst>
      <p:ext uri="{BB962C8B-B14F-4D97-AF65-F5344CB8AC3E}">
        <p14:creationId xmlns:p14="http://schemas.microsoft.com/office/powerpoint/2010/main" val="3768559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290" y="22860"/>
            <a:ext cx="9075420" cy="6812280"/>
          </a:xfrm>
          <a:prstGeom prst="rect">
            <a:avLst/>
          </a:prstGeom>
        </p:spPr>
      </p:pic>
    </p:spTree>
    <p:extLst>
      <p:ext uri="{BB962C8B-B14F-4D97-AF65-F5344CB8AC3E}">
        <p14:creationId xmlns:p14="http://schemas.microsoft.com/office/powerpoint/2010/main" val="3792003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 y="560070"/>
            <a:ext cx="9174480" cy="5737860"/>
          </a:xfrm>
          <a:prstGeom prst="rect">
            <a:avLst/>
          </a:prstGeom>
        </p:spPr>
      </p:pic>
      <p:sp>
        <p:nvSpPr>
          <p:cNvPr id="5" name="Oval 4"/>
          <p:cNvSpPr/>
          <p:nvPr/>
        </p:nvSpPr>
        <p:spPr>
          <a:xfrm>
            <a:off x="3851920" y="1844824"/>
            <a:ext cx="6264695" cy="5904656"/>
          </a:xfrm>
          <a:prstGeom prst="ellipse">
            <a:avLst/>
          </a:prstGeom>
          <a:solidFill>
            <a:srgbClr val="F2F2F2">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a:xfrm>
            <a:off x="4067944" y="2420888"/>
            <a:ext cx="8229600" cy="5976664"/>
          </a:xfrm>
        </p:spPr>
        <p:txBody>
          <a:bodyPr>
            <a:normAutofit/>
          </a:bodyPr>
          <a:lstStyle/>
          <a:p>
            <a:pPr marL="0" lvl="0" indent="0">
              <a:buNone/>
            </a:pPr>
            <a:r>
              <a:rPr lang="en-AU" sz="3600" dirty="0" smtClean="0">
                <a:ln>
                  <a:solidFill>
                    <a:sysClr val="windowText" lastClr="000000"/>
                  </a:solidFill>
                </a:ln>
                <a:solidFill>
                  <a:sysClr val="windowText" lastClr="000000"/>
                </a:solidFill>
                <a:latin typeface="Helvetica" panose="020B0604020202020204" pitchFamily="34" charset="0"/>
                <a:cs typeface="Helvetica" panose="020B0604020202020204" pitchFamily="34" charset="0"/>
              </a:rPr>
              <a:t>       </a:t>
            </a: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All </a:t>
            </a:r>
            <a:r>
              <a:rPr lang="en-AU" dirty="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students can </a:t>
            </a:r>
            <a:endPar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endParaRP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achieve success </a:t>
            </a: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irrespective </a:t>
            </a:r>
            <a:r>
              <a:rPr lang="en-AU" dirty="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of </a:t>
            </a:r>
            <a:endPar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endParaRP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their personal </a:t>
            </a: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background, educational </a:t>
            </a: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history and </a:t>
            </a:r>
            <a:r>
              <a:rPr lang="en-AU" dirty="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ability.</a:t>
            </a:r>
          </a:p>
          <a:p>
            <a:endParaRPr lang="en-AU" dirty="0"/>
          </a:p>
        </p:txBody>
      </p:sp>
      <p:sp>
        <p:nvSpPr>
          <p:cNvPr id="6" name="TextBox 5"/>
          <p:cNvSpPr txBox="1"/>
          <p:nvPr/>
        </p:nvSpPr>
        <p:spPr>
          <a:xfrm>
            <a:off x="323528"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1</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Tree>
    <p:extLst>
      <p:ext uri="{BB962C8B-B14F-4D97-AF65-F5344CB8AC3E}">
        <p14:creationId xmlns:p14="http://schemas.microsoft.com/office/powerpoint/2010/main" val="1646641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5240" y="560070"/>
            <a:ext cx="9174480" cy="5737860"/>
          </a:xfrm>
          <a:prstGeom prst="rect">
            <a:avLst/>
          </a:prstGeom>
        </p:spPr>
      </p:pic>
      <p:sp>
        <p:nvSpPr>
          <p:cNvPr id="2" name="TextBox 1"/>
          <p:cNvSpPr txBox="1"/>
          <p:nvPr/>
        </p:nvSpPr>
        <p:spPr>
          <a:xfrm>
            <a:off x="307711" y="6384483"/>
            <a:ext cx="5509842" cy="307777"/>
          </a:xfrm>
          <a:prstGeom prst="rect">
            <a:avLst/>
          </a:prstGeom>
          <a:noFill/>
        </p:spPr>
        <p:txBody>
          <a:bodyPr wrap="none" rtlCol="0">
            <a:spAutoFit/>
          </a:bodyPr>
          <a:lstStyle/>
          <a:p>
            <a:r>
              <a:rPr lang="en-AU" sz="700" dirty="0" smtClean="0"/>
              <a:t>Reference: 40 characteristics of successful students, </a:t>
            </a:r>
            <a:r>
              <a:rPr lang="en-AU" sz="700" dirty="0" err="1" smtClean="0"/>
              <a:t>Niagra</a:t>
            </a:r>
            <a:r>
              <a:rPr lang="en-AU" sz="700" dirty="0" smtClean="0"/>
              <a:t> University, </a:t>
            </a:r>
            <a:r>
              <a:rPr lang="en-AU" sz="700" i="1" dirty="0" smtClean="0"/>
              <a:t>www.niagara.edu/assets</a:t>
            </a:r>
            <a:r>
              <a:rPr lang="en-AU" sz="700" i="1" dirty="0"/>
              <a:t>/.../</a:t>
            </a:r>
            <a:r>
              <a:rPr lang="en-AU" sz="700" b="1" i="1" dirty="0"/>
              <a:t>40</a:t>
            </a:r>
            <a:r>
              <a:rPr lang="en-AU" sz="700" i="1" dirty="0"/>
              <a:t>-</a:t>
            </a:r>
            <a:r>
              <a:rPr lang="en-AU" sz="700" b="1" i="1" dirty="0"/>
              <a:t>Characteristics-of-Successful</a:t>
            </a:r>
            <a:r>
              <a:rPr lang="en-AU" sz="700" i="1" dirty="0"/>
              <a:t>-</a:t>
            </a:r>
            <a:r>
              <a:rPr lang="en-AU" sz="700" b="1" i="1" dirty="0"/>
              <a:t>Students</a:t>
            </a:r>
            <a:r>
              <a:rPr lang="en-AU" sz="700" i="1" dirty="0"/>
              <a:t>.pdf</a:t>
            </a:r>
            <a:endParaRPr lang="en-AU" sz="700" dirty="0"/>
          </a:p>
          <a:p>
            <a:r>
              <a:rPr lang="en-AU" sz="700" dirty="0" smtClean="0"/>
              <a:t>, date accessed 10th Feb 2015.</a:t>
            </a:r>
            <a:endParaRPr lang="en-AU" sz="700" dirty="0"/>
          </a:p>
        </p:txBody>
      </p:sp>
      <p:pic>
        <p:nvPicPr>
          <p:cNvPr id="1126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21012801">
            <a:off x="597648" y="611157"/>
            <a:ext cx="7688139" cy="4793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851920" y="1844824"/>
            <a:ext cx="6264695" cy="5904656"/>
          </a:xfrm>
          <a:prstGeom prst="ellipse">
            <a:avLst/>
          </a:prstGeom>
          <a:solidFill>
            <a:srgbClr val="F2F2F2">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a:xfrm>
            <a:off x="4067944" y="2420888"/>
            <a:ext cx="8229600" cy="5976664"/>
          </a:xfrm>
        </p:spPr>
        <p:txBody>
          <a:bodyPr>
            <a:normAutofit/>
          </a:bodyPr>
          <a:lstStyle/>
          <a:p>
            <a:pPr marL="0" lvl="0" indent="0">
              <a:buNone/>
            </a:pPr>
            <a:r>
              <a:rPr lang="en-AU" sz="3600" dirty="0" smtClean="0">
                <a:ln>
                  <a:solidFill>
                    <a:sysClr val="windowText" lastClr="000000"/>
                  </a:solidFill>
                </a:ln>
                <a:solidFill>
                  <a:sysClr val="windowText" lastClr="000000"/>
                </a:solidFill>
                <a:latin typeface="Helvetica" panose="020B0604020202020204" pitchFamily="34" charset="0"/>
                <a:cs typeface="Helvetica" panose="020B0604020202020204" pitchFamily="34" charset="0"/>
              </a:rPr>
              <a:t>       </a:t>
            </a:r>
          </a:p>
          <a:p>
            <a:pPr marL="0" lvl="0" indent="0">
              <a:buNone/>
            </a:pPr>
            <a:endParaRPr lang="en-AU" sz="3600" dirty="0">
              <a:ln>
                <a:solidFill>
                  <a:sysClr val="windowText" lastClr="000000"/>
                </a:solidFill>
              </a:ln>
              <a:solidFill>
                <a:sysClr val="windowText" lastClr="000000"/>
              </a:solidFill>
              <a:latin typeface="Helvetica" panose="020B0604020202020204" pitchFamily="34" charset="0"/>
              <a:ea typeface="Adobe Gothic Std B" pitchFamily="34" charset="-128"/>
              <a:cs typeface="Helvetica" panose="020B0604020202020204" pitchFamily="34" charset="0"/>
            </a:endParaRPr>
          </a:p>
          <a:p>
            <a:pPr marL="0" lvl="0" indent="0">
              <a:buNone/>
            </a:pPr>
            <a:endPar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endParaRP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model success </a:t>
            </a: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a:t>
            </a:r>
          </a:p>
        </p:txBody>
      </p:sp>
      <p:sp>
        <p:nvSpPr>
          <p:cNvPr id="6" name="TextBox 5"/>
          <p:cNvSpPr txBox="1"/>
          <p:nvPr/>
        </p:nvSpPr>
        <p:spPr>
          <a:xfrm>
            <a:off x="323528"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1</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Tree>
    <p:extLst>
      <p:ext uri="{BB962C8B-B14F-4D97-AF65-F5344CB8AC3E}">
        <p14:creationId xmlns:p14="http://schemas.microsoft.com/office/powerpoint/2010/main" val="17433963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5240" y="560070"/>
            <a:ext cx="9174480" cy="573786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28014">
            <a:off x="739553" y="574753"/>
            <a:ext cx="6830516" cy="5818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851920" y="1844824"/>
            <a:ext cx="6264695" cy="5904656"/>
          </a:xfrm>
          <a:prstGeom prst="ellipse">
            <a:avLst/>
          </a:prstGeom>
          <a:solidFill>
            <a:srgbClr val="F2F2F2">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a:xfrm>
            <a:off x="4067944" y="2420888"/>
            <a:ext cx="8229600" cy="5976664"/>
          </a:xfrm>
        </p:spPr>
        <p:txBody>
          <a:bodyPr>
            <a:normAutofit/>
          </a:bodyPr>
          <a:lstStyle/>
          <a:p>
            <a:pPr marL="0" lvl="0" indent="0">
              <a:buNone/>
            </a:pPr>
            <a:r>
              <a:rPr lang="en-AU" sz="3600" dirty="0" smtClean="0">
                <a:ln>
                  <a:solidFill>
                    <a:sysClr val="windowText" lastClr="000000"/>
                  </a:solidFill>
                </a:ln>
                <a:solidFill>
                  <a:sysClr val="windowText" lastClr="000000"/>
                </a:solidFill>
                <a:latin typeface="Helvetica" panose="020B0604020202020204" pitchFamily="34" charset="0"/>
                <a:cs typeface="Helvetica" panose="020B0604020202020204" pitchFamily="34" charset="0"/>
              </a:rPr>
              <a:t>       </a:t>
            </a:r>
          </a:p>
          <a:p>
            <a:pPr marL="0" lvl="0" indent="0">
              <a:buNone/>
            </a:pPr>
            <a:endParaRPr lang="en-AU" sz="3600" dirty="0">
              <a:ln>
                <a:solidFill>
                  <a:sysClr val="windowText" lastClr="000000"/>
                </a:solidFill>
              </a:ln>
              <a:solidFill>
                <a:sysClr val="windowText" lastClr="000000"/>
              </a:solidFill>
              <a:latin typeface="Helvetica" panose="020B0604020202020204" pitchFamily="34" charset="0"/>
              <a:ea typeface="Adobe Gothic Std B" pitchFamily="34" charset="-128"/>
              <a:cs typeface="Helvetica" panose="020B0604020202020204" pitchFamily="34" charset="0"/>
            </a:endParaRPr>
          </a:p>
          <a:p>
            <a:pPr marL="0" lvl="0" indent="0">
              <a:buNone/>
            </a:pPr>
            <a:endPar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endParaRP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model success </a:t>
            </a: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-study groups</a:t>
            </a:r>
          </a:p>
          <a:p>
            <a:pPr marL="0" lvl="0" indent="0">
              <a:buNone/>
            </a:pPr>
            <a:r>
              <a:rPr lang="en-AU" dirty="0" smtClean="0">
                <a:ln>
                  <a:solidFill>
                    <a:sysClr val="windowText" lastClr="000000"/>
                  </a:solidFill>
                </a:ln>
                <a:solidFill>
                  <a:sysClr val="windowText" lastClr="000000"/>
                </a:solidFill>
                <a:latin typeface="Adobe Gothic Std B" pitchFamily="34" charset="-128"/>
                <a:ea typeface="Adobe Gothic Std B" pitchFamily="34" charset="-128"/>
                <a:cs typeface="Helvetica" panose="020B0604020202020204" pitchFamily="34" charset="0"/>
              </a:rPr>
              <a:t>  </a:t>
            </a:r>
          </a:p>
        </p:txBody>
      </p:sp>
      <p:sp>
        <p:nvSpPr>
          <p:cNvPr id="6" name="TextBox 5"/>
          <p:cNvSpPr txBox="1"/>
          <p:nvPr/>
        </p:nvSpPr>
        <p:spPr>
          <a:xfrm>
            <a:off x="323528"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1</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Tree>
    <p:extLst>
      <p:ext uri="{BB962C8B-B14F-4D97-AF65-F5344CB8AC3E}">
        <p14:creationId xmlns:p14="http://schemas.microsoft.com/office/powerpoint/2010/main" val="46909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290" y="544830"/>
            <a:ext cx="9212580" cy="5768340"/>
          </a:xfrm>
          <a:prstGeom prst="rect">
            <a:avLst/>
          </a:prstGeom>
        </p:spPr>
      </p:pic>
      <p:sp>
        <p:nvSpPr>
          <p:cNvPr id="5" name="Oval 4"/>
          <p:cNvSpPr/>
          <p:nvPr/>
        </p:nvSpPr>
        <p:spPr>
          <a:xfrm>
            <a:off x="-396552" y="3429000"/>
            <a:ext cx="6912768" cy="6336704"/>
          </a:xfrm>
          <a:prstGeom prst="ellipse">
            <a:avLst/>
          </a:prstGeom>
          <a:solidFill>
            <a:srgbClr val="194724">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solidFill>
                  <a:schemeClr val="bg1"/>
                </a:solidFill>
                <a:latin typeface="Swis721 Blk BT" panose="020B0904030502020204" pitchFamily="34" charset="0"/>
                <a:ea typeface="Kozuka Gothic Pro M" pitchFamily="34" charset="-128"/>
                <a:cs typeface="Times New Roman" panose="02020603050405020304" pitchFamily="18" charset="0"/>
              </a:rPr>
              <a:t>2</a:t>
            </a:r>
            <a:endParaRPr lang="en-AU" sz="13800" dirty="0">
              <a:solidFill>
                <a:schemeClr val="bg1"/>
              </a:solidFill>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95536" y="4005064"/>
            <a:ext cx="6336704" cy="2347824"/>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          Student </a:t>
            </a:r>
            <a:r>
              <a:rPr lang="en-AU" dirty="0">
                <a:solidFill>
                  <a:schemeClr val="bg1"/>
                </a:solidFill>
                <a:latin typeface="Adobe Gothic Std B" pitchFamily="34" charset="-128"/>
                <a:ea typeface="Adobe Gothic Std B" pitchFamily="34" charset="-128"/>
                <a:cs typeface="Helvetica" panose="020B0604020202020204" pitchFamily="34" charset="0"/>
              </a:rPr>
              <a:t>success is </a:t>
            </a:r>
            <a:endParaRPr lang="en-AU" dirty="0" smtClean="0">
              <a:solidFill>
                <a:schemeClr val="bg1"/>
              </a:solidFill>
              <a:latin typeface="Adobe Gothic Std B" pitchFamily="34" charset="-128"/>
              <a:ea typeface="Adobe Gothic Std B" pitchFamily="34" charset="-128"/>
              <a:cs typeface="Helvetica" panose="020B0604020202020204" pitchFamily="34" charset="0"/>
            </a:endParaRPr>
          </a:p>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  achieved through effort   -students reaching </a:t>
            </a:r>
            <a:r>
              <a:rPr lang="en-AU" dirty="0">
                <a:solidFill>
                  <a:schemeClr val="bg1"/>
                </a:solidFill>
                <a:latin typeface="Adobe Gothic Std B" pitchFamily="34" charset="-128"/>
                <a:ea typeface="Adobe Gothic Std B" pitchFamily="34" charset="-128"/>
                <a:cs typeface="Helvetica" panose="020B0604020202020204" pitchFamily="34" charset="0"/>
              </a:rPr>
              <a:t>for ever  </a:t>
            </a:r>
            <a:r>
              <a:rPr lang="en-AU" dirty="0" smtClean="0">
                <a:solidFill>
                  <a:schemeClr val="bg1"/>
                </a:solidFill>
                <a:latin typeface="Adobe Gothic Std B" pitchFamily="34" charset="-128"/>
                <a:ea typeface="Adobe Gothic Std B" pitchFamily="34" charset="-128"/>
                <a:cs typeface="Helvetica" panose="020B0604020202020204" pitchFamily="34" charset="0"/>
              </a:rPr>
              <a:t>          more challenging </a:t>
            </a:r>
            <a:r>
              <a:rPr lang="en-AU" dirty="0">
                <a:solidFill>
                  <a:schemeClr val="bg1"/>
                </a:solidFill>
                <a:latin typeface="Adobe Gothic Std B" pitchFamily="34" charset="-128"/>
                <a:ea typeface="Adobe Gothic Std B" pitchFamily="34" charset="-128"/>
                <a:cs typeface="Helvetica" panose="020B0604020202020204" pitchFamily="34" charset="0"/>
              </a:rPr>
              <a:t>goals</a:t>
            </a:r>
            <a:r>
              <a:rPr lang="en-AU" dirty="0">
                <a:solidFill>
                  <a:schemeClr val="bg1"/>
                </a:solidFill>
                <a:latin typeface="Helvetica" panose="020B0604020202020204" pitchFamily="34" charset="0"/>
                <a:cs typeface="Helvetica" panose="020B0604020202020204" pitchFamily="34" charset="0"/>
              </a:rPr>
              <a:t>.</a:t>
            </a:r>
          </a:p>
          <a:p>
            <a:endParaRPr lang="en-AU" sz="2800" dirty="0"/>
          </a:p>
        </p:txBody>
      </p:sp>
    </p:spTree>
    <p:extLst>
      <p:ext uri="{BB962C8B-B14F-4D97-AF65-F5344CB8AC3E}">
        <p14:creationId xmlns:p14="http://schemas.microsoft.com/office/powerpoint/2010/main" val="3020787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85800"/>
            <a:ext cx="9144000" cy="5486400"/>
          </a:xfrm>
          <a:prstGeom prst="rect">
            <a:avLst/>
          </a:prstGeom>
        </p:spPr>
      </p:pic>
      <p:sp>
        <p:nvSpPr>
          <p:cNvPr id="4" name="TextBox 3"/>
          <p:cNvSpPr txBox="1"/>
          <p:nvPr/>
        </p:nvSpPr>
        <p:spPr>
          <a:xfrm>
            <a:off x="1043608" y="6295810"/>
            <a:ext cx="7734810" cy="538609"/>
          </a:xfrm>
          <a:prstGeom prst="rect">
            <a:avLst/>
          </a:prstGeom>
          <a:noFill/>
        </p:spPr>
        <p:txBody>
          <a:bodyPr wrap="none" rtlCol="0">
            <a:spAutoFit/>
          </a:bodyPr>
          <a:lstStyle/>
          <a:p>
            <a:r>
              <a:rPr lang="en-AU" sz="700" dirty="0"/>
              <a:t>Reference: </a:t>
            </a:r>
            <a:r>
              <a:rPr lang="en-AU" sz="700" dirty="0" smtClean="0"/>
              <a:t>John Medina, </a:t>
            </a:r>
            <a:r>
              <a:rPr lang="en-AU" sz="800" dirty="0"/>
              <a:t>a developmental molecular </a:t>
            </a:r>
            <a:r>
              <a:rPr lang="en-AU" sz="800" dirty="0" smtClean="0"/>
              <a:t>biologist, research interests in the isolation and characterisation of genes involves in human development, </a:t>
            </a:r>
          </a:p>
          <a:p>
            <a:r>
              <a:rPr lang="en-AU" sz="700" dirty="0" smtClean="0">
                <a:hlinkClick r:id="rId4"/>
              </a:rPr>
              <a:t>https</a:t>
            </a:r>
            <a:r>
              <a:rPr lang="en-AU" sz="700" dirty="0">
                <a:hlinkClick r:id="rId4"/>
              </a:rPr>
              <a:t>://</a:t>
            </a:r>
            <a:r>
              <a:rPr lang="en-AU" sz="700" dirty="0" smtClean="0">
                <a:hlinkClick r:id="rId4"/>
              </a:rPr>
              <a:t>frugoal.files.wordpress.com/2014/08/brain-rules-quotes-some-parts-of-our-adult-brains-stay-as-malleable-as-a-babys.jpg</a:t>
            </a:r>
            <a:r>
              <a:rPr lang="en-AU" sz="700" dirty="0" smtClean="0"/>
              <a:t>, date accessed 25</a:t>
            </a:r>
            <a:r>
              <a:rPr lang="en-AU" sz="700" baseline="30000" dirty="0" smtClean="0"/>
              <a:t>th</a:t>
            </a:r>
            <a:r>
              <a:rPr lang="en-AU" sz="700" dirty="0" smtClean="0"/>
              <a:t> Feb 2015.</a:t>
            </a:r>
          </a:p>
          <a:p>
            <a:endParaRPr lang="en-AU" sz="700" dirty="0"/>
          </a:p>
          <a:p>
            <a:r>
              <a:rPr lang="en-AU" sz="700" dirty="0" smtClean="0"/>
              <a:t>Neuroplasticity, </a:t>
            </a:r>
            <a:r>
              <a:rPr lang="en-AU" sz="700" dirty="0" err="1" smtClean="0"/>
              <a:t>Sentis</a:t>
            </a:r>
            <a:r>
              <a:rPr lang="en-AU" sz="700" dirty="0" smtClean="0"/>
              <a:t>, Growth Mindset  - </a:t>
            </a:r>
            <a:r>
              <a:rPr lang="en-AU" sz="700" dirty="0"/>
              <a:t>Melissa Dowling, </a:t>
            </a:r>
            <a:r>
              <a:rPr lang="en-AU" sz="700" dirty="0">
                <a:hlinkClick r:id="rId5"/>
              </a:rPr>
              <a:t>https://www.youtube.com/watch?v=ELpfYCZa87g&amp;index=2&amp;list=PLwrHA9rJu3ybuh85eQ6CTLlC67iQpbY8</a:t>
            </a:r>
            <a:r>
              <a:rPr lang="en-AU" sz="700" dirty="0" smtClean="0">
                <a:hlinkClick r:id="rId5"/>
              </a:rPr>
              <a:t>_</a:t>
            </a:r>
            <a:r>
              <a:rPr lang="en-AU" sz="700" dirty="0" smtClean="0"/>
              <a:t>, (2.03 min) date accessed 25</a:t>
            </a:r>
            <a:r>
              <a:rPr lang="en-AU" sz="700" baseline="30000" dirty="0" smtClean="0"/>
              <a:t>th</a:t>
            </a:r>
            <a:r>
              <a:rPr lang="en-AU" sz="700" dirty="0" smtClean="0"/>
              <a:t> Feb 2015.</a:t>
            </a:r>
            <a:endParaRPr lang="en-AU" sz="700" dirty="0"/>
          </a:p>
        </p:txBody>
      </p:sp>
      <p:sp>
        <p:nvSpPr>
          <p:cNvPr id="13" name="TextBox 12"/>
          <p:cNvSpPr txBox="1"/>
          <p:nvPr/>
        </p:nvSpPr>
        <p:spPr>
          <a:xfrm>
            <a:off x="251520" y="116632"/>
            <a:ext cx="1348446" cy="2215991"/>
          </a:xfrm>
          <a:prstGeom prst="rect">
            <a:avLst/>
          </a:prstGeom>
          <a:noFill/>
        </p:spPr>
        <p:txBody>
          <a:bodyPr wrap="none" rtlCol="0">
            <a:spAutoFit/>
          </a:bodyPr>
          <a:lstStyle/>
          <a:p>
            <a:r>
              <a:rPr lang="en-AU" sz="13800" dirty="0" smtClean="0">
                <a:solidFill>
                  <a:schemeClr val="bg1"/>
                </a:solidFill>
                <a:latin typeface="Swis721 Blk BT" panose="020B0904030502020204" pitchFamily="34" charset="0"/>
                <a:ea typeface="Kozuka Gothic Pro M" pitchFamily="34" charset="-128"/>
                <a:cs typeface="Times New Roman" panose="02020603050405020304" pitchFamily="18" charset="0"/>
              </a:rPr>
              <a:t>2</a:t>
            </a:r>
            <a:endParaRPr lang="en-AU" sz="13800" dirty="0">
              <a:solidFill>
                <a:schemeClr val="bg1"/>
              </a:solidFill>
              <a:latin typeface="Swis721 Blk BT" panose="020B0904030502020204" pitchFamily="34" charset="0"/>
              <a:ea typeface="Kozuka Gothic Pro M" pitchFamily="34" charset="-128"/>
              <a:cs typeface="Times New Roman" panose="02020603050405020304" pitchFamily="18" charset="0"/>
            </a:endParaRPr>
          </a:p>
        </p:txBody>
      </p:sp>
    </p:spTree>
    <p:extLst>
      <p:ext uri="{BB962C8B-B14F-4D97-AF65-F5344CB8AC3E}">
        <p14:creationId xmlns:p14="http://schemas.microsoft.com/office/powerpoint/2010/main" val="7390528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290" y="544830"/>
            <a:ext cx="9212580" cy="5768340"/>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0000">
            <a:off x="1811452" y="874905"/>
            <a:ext cx="6763973" cy="5147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solidFill>
                  <a:schemeClr val="bg1"/>
                </a:solidFill>
                <a:latin typeface="Swis721 Blk BT" panose="020B0904030502020204" pitchFamily="34" charset="0"/>
                <a:ea typeface="Kozuka Gothic Pro M" pitchFamily="34" charset="-128"/>
                <a:cs typeface="Times New Roman" panose="02020603050405020304" pitchFamily="18" charset="0"/>
              </a:rPr>
              <a:t>2</a:t>
            </a:r>
            <a:endParaRPr lang="en-AU" sz="13800" dirty="0">
              <a:solidFill>
                <a:schemeClr val="bg1"/>
              </a:solidFill>
              <a:latin typeface="Swis721 Blk BT" panose="020B0904030502020204" pitchFamily="34" charset="0"/>
              <a:ea typeface="Kozuka Gothic Pro M" pitchFamily="34" charset="-128"/>
              <a:cs typeface="Times New Roman" panose="02020603050405020304" pitchFamily="18" charset="0"/>
            </a:endParaRPr>
          </a:p>
        </p:txBody>
      </p:sp>
      <p:sp>
        <p:nvSpPr>
          <p:cNvPr id="8" name="Oval 7"/>
          <p:cNvSpPr/>
          <p:nvPr/>
        </p:nvSpPr>
        <p:spPr>
          <a:xfrm>
            <a:off x="-396552" y="3429000"/>
            <a:ext cx="6912768" cy="6336704"/>
          </a:xfrm>
          <a:prstGeom prst="ellipse">
            <a:avLst/>
          </a:prstGeom>
          <a:solidFill>
            <a:srgbClr val="194724">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a:xfrm>
            <a:off x="0" y="5013176"/>
            <a:ext cx="5904656" cy="1011436"/>
          </a:xfrm>
        </p:spPr>
        <p:txBody>
          <a:bodyPr>
            <a:noAutofit/>
          </a:bodyPr>
          <a:lstStyle/>
          <a:p>
            <a:pPr marL="0" lvl="0" indent="0">
              <a:buNone/>
            </a:pPr>
            <a:r>
              <a:rPr lang="en-AU" dirty="0" smtClean="0">
                <a:solidFill>
                  <a:schemeClr val="bg1"/>
                </a:solidFill>
                <a:latin typeface="Helvetica" panose="020B0604020202020204" pitchFamily="34" charset="0"/>
                <a:cs typeface="Helvetica" panose="020B0604020202020204" pitchFamily="34" charset="0"/>
              </a:rPr>
              <a:t>     </a:t>
            </a:r>
            <a:r>
              <a:rPr lang="en-AU" sz="3600" b="1" dirty="0" smtClean="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Virtual Learning Hubs</a:t>
            </a:r>
            <a:endParaRPr lang="en-AU" sz="3600" b="1"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a:p>
            <a:endParaRPr lang="en-AU" dirty="0"/>
          </a:p>
        </p:txBody>
      </p:sp>
    </p:spTree>
    <p:extLst>
      <p:ext uri="{BB962C8B-B14F-4D97-AF65-F5344CB8AC3E}">
        <p14:creationId xmlns:p14="http://schemas.microsoft.com/office/powerpoint/2010/main" val="1751900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571500"/>
            <a:ext cx="9144000" cy="5715000"/>
          </a:xfrm>
          <a:prstGeom prst="rect">
            <a:avLst/>
          </a:prstGeom>
        </p:spPr>
      </p:pic>
      <p:pic>
        <p:nvPicPr>
          <p:cNvPr id="2" name="Picture 1"/>
          <p:cNvPicPr>
            <a:picLocks noChangeAspect="1"/>
          </p:cNvPicPr>
          <p:nvPr/>
        </p:nvPicPr>
        <p:blipFill>
          <a:blip r:embed="rId4"/>
          <a:stretch>
            <a:fillRect/>
          </a:stretch>
        </p:blipFill>
        <p:spPr>
          <a:xfrm>
            <a:off x="0" y="1577340"/>
            <a:ext cx="9144000" cy="3703320"/>
          </a:xfrm>
          <a:prstGeom prst="rect">
            <a:avLst/>
          </a:prstGeom>
        </p:spPr>
      </p:pic>
      <p:sp>
        <p:nvSpPr>
          <p:cNvPr id="5" name="Oval 4"/>
          <p:cNvSpPr/>
          <p:nvPr/>
        </p:nvSpPr>
        <p:spPr>
          <a:xfrm>
            <a:off x="-396552" y="3429000"/>
            <a:ext cx="6912768" cy="6336704"/>
          </a:xfrm>
          <a:prstGeom prst="ellipse">
            <a:avLst/>
          </a:prstGeom>
          <a:solidFill>
            <a:srgbClr val="CF301F">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solidFill>
                  <a:schemeClr val="bg1"/>
                </a:solidFill>
                <a:latin typeface="Swis721 Blk BT" panose="020B0904030502020204" pitchFamily="34" charset="0"/>
                <a:ea typeface="Kozuka Gothic Pro M" pitchFamily="34" charset="-128"/>
                <a:cs typeface="Times New Roman" panose="02020603050405020304" pitchFamily="18" charset="0"/>
              </a:rPr>
              <a:t>3</a:t>
            </a:r>
            <a:endParaRPr lang="en-AU" sz="13800" dirty="0">
              <a:solidFill>
                <a:schemeClr val="bg1"/>
              </a:solidFill>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95536" y="4005064"/>
            <a:ext cx="6336704" cy="2347824"/>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                Success for all </a:t>
            </a:r>
          </a:p>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      students requires </a:t>
            </a:r>
          </a:p>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purposeful  planning</a:t>
            </a:r>
            <a:endParaRPr lang="en-AU" dirty="0">
              <a:solidFill>
                <a:schemeClr val="bg1"/>
              </a:solidFill>
              <a:latin typeface="Helvetica" panose="020B0604020202020204" pitchFamily="34" charset="0"/>
              <a:cs typeface="Helvetica" panose="020B0604020202020204" pitchFamily="34" charset="0"/>
            </a:endParaRPr>
          </a:p>
          <a:p>
            <a:endParaRPr lang="en-AU" sz="2800" dirty="0"/>
          </a:p>
        </p:txBody>
      </p:sp>
    </p:spTree>
    <p:extLst>
      <p:ext uri="{BB962C8B-B14F-4D97-AF65-F5344CB8AC3E}">
        <p14:creationId xmlns:p14="http://schemas.microsoft.com/office/powerpoint/2010/main" val="3875687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571500"/>
            <a:ext cx="9144000" cy="5715000"/>
          </a:xfrm>
          <a:prstGeom prst="rect">
            <a:avLst/>
          </a:prstGeom>
        </p:spPr>
      </p:pic>
      <p:pic>
        <p:nvPicPr>
          <p:cNvPr id="10242"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699792" y="1224625"/>
            <a:ext cx="6444208" cy="242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96552" y="3429000"/>
            <a:ext cx="6912768" cy="6336704"/>
          </a:xfrm>
          <a:prstGeom prst="ellipse">
            <a:avLst/>
          </a:prstGeom>
          <a:solidFill>
            <a:srgbClr val="CF301F">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solidFill>
                  <a:schemeClr val="bg1"/>
                </a:solidFill>
                <a:latin typeface="Swis721 Blk BT" panose="020B0904030502020204" pitchFamily="34" charset="0"/>
                <a:ea typeface="Kozuka Gothic Pro M" pitchFamily="34" charset="-128"/>
                <a:cs typeface="Times New Roman" panose="02020603050405020304" pitchFamily="18" charset="0"/>
              </a:rPr>
              <a:t>3</a:t>
            </a:r>
            <a:endParaRPr lang="en-AU" sz="13800" dirty="0">
              <a:solidFill>
                <a:schemeClr val="bg1"/>
              </a:solidFill>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87156" y="4177520"/>
            <a:ext cx="6069020" cy="2347824"/>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        Personal Learning Plans</a:t>
            </a:r>
          </a:p>
          <a:p>
            <a:pPr marL="0" lvl="0" indent="0">
              <a:buNone/>
            </a:pPr>
            <a:r>
              <a:rPr lang="en-AU" dirty="0" smtClean="0">
                <a:solidFill>
                  <a:schemeClr val="bg1"/>
                </a:solidFill>
                <a:latin typeface="Adobe Gothic Std B" pitchFamily="34" charset="-128"/>
                <a:ea typeface="Adobe Gothic Std B" pitchFamily="34" charset="-128"/>
                <a:cs typeface="Helvetica" panose="020B0604020202020204" pitchFamily="34" charset="0"/>
              </a:rPr>
              <a:t>   - </a:t>
            </a:r>
            <a:r>
              <a:rPr lang="en-AU" dirty="0">
                <a:solidFill>
                  <a:schemeClr val="bg1"/>
                </a:solidFill>
                <a:latin typeface="Adobe Gothic Std B" pitchFamily="34" charset="-128"/>
                <a:ea typeface="Adobe Gothic Std B" pitchFamily="34" charset="-128"/>
                <a:cs typeface="Helvetica" panose="020B0604020202020204" pitchFamily="34" charset="0"/>
              </a:rPr>
              <a:t>i</a:t>
            </a:r>
            <a:r>
              <a:rPr lang="en-AU" dirty="0" smtClean="0">
                <a:solidFill>
                  <a:schemeClr val="bg1"/>
                </a:solidFill>
                <a:latin typeface="Adobe Gothic Std B" pitchFamily="34" charset="-128"/>
                <a:ea typeface="Adobe Gothic Std B" pitchFamily="34" charset="-128"/>
                <a:cs typeface="Helvetica" panose="020B0604020202020204" pitchFamily="34" charset="0"/>
              </a:rPr>
              <a:t>ndividualised homework            	schedules</a:t>
            </a:r>
            <a:endParaRPr lang="en-AU" dirty="0">
              <a:solidFill>
                <a:schemeClr val="bg1"/>
              </a:solidFill>
              <a:latin typeface="Helvetica" panose="020B0604020202020204" pitchFamily="34" charset="0"/>
              <a:cs typeface="Helvetica" panose="020B0604020202020204" pitchFamily="34" charset="0"/>
            </a:endParaRPr>
          </a:p>
          <a:p>
            <a:endParaRPr lang="en-AU" sz="2800" dirty="0"/>
          </a:p>
        </p:txBody>
      </p:sp>
    </p:spTree>
    <p:extLst>
      <p:ext uri="{BB962C8B-B14F-4D97-AF65-F5344CB8AC3E}">
        <p14:creationId xmlns:p14="http://schemas.microsoft.com/office/powerpoint/2010/main" val="37645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5750" y="1036320"/>
            <a:ext cx="8572500" cy="4785360"/>
          </a:xfrm>
          <a:prstGeom prst="rect">
            <a:avLst/>
          </a:prstGeom>
        </p:spPr>
      </p:pic>
      <p:sp>
        <p:nvSpPr>
          <p:cNvPr id="5" name="Oval 4"/>
          <p:cNvSpPr/>
          <p:nvPr/>
        </p:nvSpPr>
        <p:spPr>
          <a:xfrm>
            <a:off x="3275856" y="3429000"/>
            <a:ext cx="6912768" cy="6336704"/>
          </a:xfrm>
          <a:prstGeom prst="ellipse">
            <a:avLst/>
          </a:prstGeom>
          <a:solidFill>
            <a:schemeClr val="tx2">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4</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635896" y="4108212"/>
            <a:ext cx="5508104" cy="2057092"/>
          </a:xfrm>
        </p:spPr>
        <p:txBody>
          <a:bodyPr>
            <a:noAutofit/>
          </a:bodyPr>
          <a:lstStyle/>
          <a:p>
            <a:pPr lvl="0"/>
            <a:r>
              <a:rPr lang="en-AU" dirty="0" smtClean="0">
                <a:solidFill>
                  <a:schemeClr val="bg1"/>
                </a:solidFill>
                <a:latin typeface="Adobe Gothic Std B" pitchFamily="34" charset="-128"/>
                <a:ea typeface="Adobe Gothic Std B" pitchFamily="34" charset="-128"/>
                <a:cs typeface="Adobe Arabic" pitchFamily="18" charset="-78"/>
              </a:rPr>
              <a:t>    Success for all is dependent on measuring the effect of teaching on student learning.</a:t>
            </a:r>
          </a:p>
        </p:txBody>
      </p:sp>
    </p:spTree>
    <p:extLst>
      <p:ext uri="{BB962C8B-B14F-4D97-AF65-F5344CB8AC3E}">
        <p14:creationId xmlns:p14="http://schemas.microsoft.com/office/powerpoint/2010/main" val="12779089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5750" y="1036320"/>
            <a:ext cx="8572500" cy="4785360"/>
          </a:xfrm>
          <a:prstGeom prst="rect">
            <a:avLst/>
          </a:prstGeom>
        </p:spPr>
      </p:pic>
      <p:sp>
        <p:nvSpPr>
          <p:cNvPr id="5" name="Oval 4"/>
          <p:cNvSpPr/>
          <p:nvPr/>
        </p:nvSpPr>
        <p:spPr>
          <a:xfrm>
            <a:off x="3275856" y="3429000"/>
            <a:ext cx="6912768" cy="6336704"/>
          </a:xfrm>
          <a:prstGeom prst="ellipse">
            <a:avLst/>
          </a:prstGeom>
          <a:solidFill>
            <a:schemeClr val="tx2">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4</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707904" y="5044316"/>
            <a:ext cx="6336704" cy="1255276"/>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Adobe Arabic" pitchFamily="18" charset="-78"/>
              </a:rPr>
              <a:t>ALU – analysis of level of understanding</a:t>
            </a:r>
            <a:endParaRPr lang="en-AU" sz="2800" dirty="0"/>
          </a:p>
        </p:txBody>
      </p:sp>
    </p:spTree>
    <p:extLst>
      <p:ext uri="{BB962C8B-B14F-4D97-AF65-F5344CB8AC3E}">
        <p14:creationId xmlns:p14="http://schemas.microsoft.com/office/powerpoint/2010/main" val="2611954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389112" y="74711"/>
            <a:ext cx="568347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Analysis of Level of Understanding (ALU): Revision of Unit 1 &amp; 2 Chemistry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342900" y="377190"/>
            <a:ext cx="8458200" cy="6103620"/>
          </a:xfrm>
          <a:prstGeom prst="rect">
            <a:avLst/>
          </a:prstGeom>
        </p:spPr>
      </p:pic>
    </p:spTree>
    <p:extLst>
      <p:ext uri="{BB962C8B-B14F-4D97-AF65-F5344CB8AC3E}">
        <p14:creationId xmlns:p14="http://schemas.microsoft.com/office/powerpoint/2010/main" val="1339312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5312" y="1903496"/>
            <a:ext cx="8915400" cy="3741420"/>
          </a:xfrm>
          <a:prstGeom prst="rect">
            <a:avLst/>
          </a:prstGeom>
        </p:spPr>
      </p:pic>
      <p:sp>
        <p:nvSpPr>
          <p:cNvPr id="5" name="TextBox 4"/>
          <p:cNvSpPr txBox="1"/>
          <p:nvPr/>
        </p:nvSpPr>
        <p:spPr>
          <a:xfrm>
            <a:off x="3327163" y="1660158"/>
            <a:ext cx="668773" cy="369332"/>
          </a:xfrm>
          <a:prstGeom prst="rect">
            <a:avLst/>
          </a:prstGeom>
          <a:noFill/>
        </p:spPr>
        <p:txBody>
          <a:bodyPr wrap="none" rtlCol="0">
            <a:spAutoFit/>
          </a:bodyPr>
          <a:lstStyle/>
          <a:p>
            <a:r>
              <a:rPr lang="en-AU" b="1" dirty="0" smtClean="0">
                <a:solidFill>
                  <a:srgbClr val="FF0000"/>
                </a:solidFill>
                <a:latin typeface="Please write me a song" panose="02000603000000000000" pitchFamily="2" charset="0"/>
                <a:ea typeface="Please write me a song" panose="02000603000000000000" pitchFamily="2" charset="0"/>
              </a:rPr>
              <a:t>Level 1</a:t>
            </a:r>
            <a:endParaRPr lang="en-AU" b="1" dirty="0">
              <a:solidFill>
                <a:srgbClr val="FF0000"/>
              </a:solidFill>
              <a:latin typeface="Please write me a song" panose="02000603000000000000" pitchFamily="2" charset="0"/>
              <a:ea typeface="Please write me a song" panose="02000603000000000000" pitchFamily="2" charset="0"/>
            </a:endParaRPr>
          </a:p>
        </p:txBody>
      </p:sp>
      <p:sp>
        <p:nvSpPr>
          <p:cNvPr id="8" name="TextBox 7"/>
          <p:cNvSpPr txBox="1"/>
          <p:nvPr/>
        </p:nvSpPr>
        <p:spPr>
          <a:xfrm>
            <a:off x="4716016" y="1691516"/>
            <a:ext cx="710451" cy="369332"/>
          </a:xfrm>
          <a:prstGeom prst="rect">
            <a:avLst/>
          </a:prstGeom>
          <a:noFill/>
        </p:spPr>
        <p:txBody>
          <a:bodyPr wrap="none" rtlCol="0">
            <a:spAutoFit/>
          </a:bodyPr>
          <a:lstStyle/>
          <a:p>
            <a:r>
              <a:rPr lang="en-AU" b="1" dirty="0" smtClean="0">
                <a:solidFill>
                  <a:srgbClr val="FF0000"/>
                </a:solidFill>
                <a:latin typeface="Please write me a song" panose="02000603000000000000" pitchFamily="2" charset="0"/>
                <a:ea typeface="Please write me a song" panose="02000603000000000000" pitchFamily="2" charset="0"/>
              </a:rPr>
              <a:t>Level 2</a:t>
            </a:r>
            <a:endParaRPr lang="en-AU" b="1" dirty="0">
              <a:solidFill>
                <a:srgbClr val="FF0000"/>
              </a:solidFill>
              <a:latin typeface="Please write me a song" panose="02000603000000000000" pitchFamily="2" charset="0"/>
              <a:ea typeface="Please write me a song" panose="02000603000000000000" pitchFamily="2" charset="0"/>
            </a:endParaRPr>
          </a:p>
        </p:txBody>
      </p:sp>
      <p:sp>
        <p:nvSpPr>
          <p:cNvPr id="9" name="TextBox 8"/>
          <p:cNvSpPr txBox="1"/>
          <p:nvPr/>
        </p:nvSpPr>
        <p:spPr>
          <a:xfrm>
            <a:off x="6228184" y="1706502"/>
            <a:ext cx="708848" cy="369332"/>
          </a:xfrm>
          <a:prstGeom prst="rect">
            <a:avLst/>
          </a:prstGeom>
          <a:noFill/>
        </p:spPr>
        <p:txBody>
          <a:bodyPr wrap="none" rtlCol="0">
            <a:spAutoFit/>
          </a:bodyPr>
          <a:lstStyle/>
          <a:p>
            <a:r>
              <a:rPr lang="en-AU" b="1" dirty="0" smtClean="0">
                <a:solidFill>
                  <a:srgbClr val="FF0000"/>
                </a:solidFill>
                <a:latin typeface="Please write me a song" panose="02000603000000000000" pitchFamily="2" charset="0"/>
                <a:ea typeface="Please write me a song" panose="02000603000000000000" pitchFamily="2" charset="0"/>
              </a:rPr>
              <a:t>Level 3</a:t>
            </a:r>
            <a:endParaRPr lang="en-AU" b="1" dirty="0">
              <a:solidFill>
                <a:srgbClr val="FF0000"/>
              </a:solidFill>
              <a:latin typeface="Please write me a song" panose="02000603000000000000" pitchFamily="2" charset="0"/>
              <a:ea typeface="Please write me a song" panose="02000603000000000000" pitchFamily="2" charset="0"/>
            </a:endParaRPr>
          </a:p>
        </p:txBody>
      </p:sp>
    </p:spTree>
    <p:extLst>
      <p:ext uri="{BB962C8B-B14F-4D97-AF65-F5344CB8AC3E}">
        <p14:creationId xmlns:p14="http://schemas.microsoft.com/office/powerpoint/2010/main" val="18448315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17220" y="632460"/>
            <a:ext cx="7909560" cy="5593080"/>
          </a:xfrm>
          <a:prstGeom prst="rect">
            <a:avLst/>
          </a:prstGeom>
        </p:spPr>
      </p:pic>
    </p:spTree>
    <p:extLst>
      <p:ext uri="{BB962C8B-B14F-4D97-AF65-F5344CB8AC3E}">
        <p14:creationId xmlns:p14="http://schemas.microsoft.com/office/powerpoint/2010/main" val="20669836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49944760"/>
              </p:ext>
            </p:extLst>
          </p:nvPr>
        </p:nvGraphicFramePr>
        <p:xfrm>
          <a:off x="251520" y="423989"/>
          <a:ext cx="8424936" cy="6060208"/>
        </p:xfrm>
        <a:graphic>
          <a:graphicData uri="http://schemas.openxmlformats.org/drawingml/2006/table">
            <a:tbl>
              <a:tblPr firstRow="1" firstCol="1" bandRow="1">
                <a:tableStyleId>{5C22544A-7EE6-4342-B048-85BDC9FD1C3A}</a:tableStyleId>
              </a:tblPr>
              <a:tblGrid>
                <a:gridCol w="478263"/>
                <a:gridCol w="1589107"/>
                <a:gridCol w="1533030"/>
                <a:gridCol w="1645753"/>
                <a:gridCol w="1589107"/>
                <a:gridCol w="1589676"/>
              </a:tblGrid>
              <a:tr h="158294">
                <a:tc>
                  <a:txBody>
                    <a:bodyPr/>
                    <a:lstStyle/>
                    <a:p>
                      <a:pPr>
                        <a:lnSpc>
                          <a:spcPct val="115000"/>
                        </a:lnSpc>
                        <a:spcAft>
                          <a:spcPts val="0"/>
                        </a:spcAft>
                      </a:pPr>
                      <a:r>
                        <a:rPr lang="en-AU" sz="1000" dirty="0">
                          <a:effectLst/>
                        </a:rPr>
                        <a:t> </a:t>
                      </a:r>
                      <a:endParaRPr lang="en-AU" sz="1000" dirty="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Chemical Equations</a:t>
                      </a:r>
                      <a:endParaRPr lang="en-AU" sz="1000" dirty="0">
                        <a:effectLst/>
                        <a:latin typeface="Calibri"/>
                        <a:ea typeface="Calibri"/>
                        <a:cs typeface="Times New Roman"/>
                      </a:endParaRPr>
                    </a:p>
                  </a:txBody>
                  <a:tcPr marL="45209" marR="45209" marT="0" marB="0"/>
                </a:tc>
                <a:tc>
                  <a:txBody>
                    <a:bodyPr/>
                    <a:lstStyle/>
                    <a:p>
                      <a:pPr>
                        <a:lnSpc>
                          <a:spcPct val="115000"/>
                        </a:lnSpc>
                        <a:spcAft>
                          <a:spcPts val="0"/>
                        </a:spcAft>
                      </a:pPr>
                      <a:r>
                        <a:rPr lang="en-AU" sz="1000">
                          <a:effectLst/>
                        </a:rPr>
                        <a:t>Number of moles</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a:effectLst/>
                        </a:rPr>
                        <a:t>Redox</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a:effectLst/>
                        </a:rPr>
                        <a:t>Acids and Bases</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Stoichiometry</a:t>
                      </a:r>
                      <a:endParaRPr lang="en-AU" sz="1000" dirty="0">
                        <a:effectLst/>
                        <a:latin typeface="Calibri"/>
                        <a:ea typeface="Calibri"/>
                        <a:cs typeface="Times New Roman"/>
                      </a:endParaRPr>
                    </a:p>
                  </a:txBody>
                  <a:tcPr marL="45209" marR="45209" marT="0" marB="0"/>
                </a:tc>
              </a:tr>
              <a:tr h="2191870">
                <a:tc>
                  <a:txBody>
                    <a:bodyPr/>
                    <a:lstStyle/>
                    <a:p>
                      <a:pPr>
                        <a:lnSpc>
                          <a:spcPct val="115000"/>
                        </a:lnSpc>
                        <a:spcAft>
                          <a:spcPts val="0"/>
                        </a:spcAft>
                      </a:pPr>
                      <a:r>
                        <a:rPr lang="en-AU" sz="1000">
                          <a:effectLst/>
                        </a:rPr>
                        <a:t>Level 1</a:t>
                      </a:r>
                      <a:endParaRPr lang="en-AU" sz="1000">
                        <a:effectLst/>
                        <a:latin typeface="Calibri"/>
                        <a:ea typeface="Calibri"/>
                        <a:cs typeface="Times New Roman"/>
                      </a:endParaRPr>
                    </a:p>
                  </a:txBody>
                  <a:tcPr marL="45209" marR="45209" marT="0" marB="0"/>
                </a:tc>
                <a:tc>
                  <a:txBody>
                    <a:bodyPr/>
                    <a:lstStyle/>
                    <a:p>
                      <a:pPr>
                        <a:lnSpc>
                          <a:spcPct val="115000"/>
                        </a:lnSpc>
                        <a:spcBef>
                          <a:spcPts val="600"/>
                        </a:spcBef>
                        <a:spcAft>
                          <a:spcPts val="0"/>
                        </a:spcAft>
                      </a:pPr>
                      <a:r>
                        <a:rPr lang="en-AU" sz="1000" dirty="0">
                          <a:effectLst/>
                        </a:rPr>
                        <a:t>Write the electrovalence for the ions listed below:</a:t>
                      </a:r>
                    </a:p>
                    <a:p>
                      <a:pPr marL="342900" lvl="0" indent="-342900">
                        <a:lnSpc>
                          <a:spcPct val="150000"/>
                        </a:lnSpc>
                        <a:spcBef>
                          <a:spcPts val="600"/>
                        </a:spcBef>
                        <a:spcAft>
                          <a:spcPts val="0"/>
                        </a:spcAft>
                        <a:buFont typeface="Wingdings"/>
                        <a:buChar char=""/>
                      </a:pPr>
                      <a:r>
                        <a:rPr lang="en-AU" sz="1000" dirty="0">
                          <a:effectLst/>
                        </a:rPr>
                        <a:t>Lithium ion </a:t>
                      </a:r>
                    </a:p>
                    <a:p>
                      <a:pPr marL="342900" lvl="0" indent="-342900">
                        <a:lnSpc>
                          <a:spcPct val="150000"/>
                        </a:lnSpc>
                        <a:spcBef>
                          <a:spcPts val="600"/>
                        </a:spcBef>
                        <a:spcAft>
                          <a:spcPts val="0"/>
                        </a:spcAft>
                        <a:buFont typeface="Wingdings"/>
                        <a:buChar char=""/>
                      </a:pPr>
                      <a:r>
                        <a:rPr lang="en-AU" sz="1000" dirty="0">
                          <a:effectLst/>
                        </a:rPr>
                        <a:t>Carbonate </a:t>
                      </a:r>
                    </a:p>
                    <a:p>
                      <a:pPr marL="342900" lvl="0" indent="-342900">
                        <a:lnSpc>
                          <a:spcPct val="150000"/>
                        </a:lnSpc>
                        <a:spcBef>
                          <a:spcPts val="600"/>
                        </a:spcBef>
                        <a:spcAft>
                          <a:spcPts val="0"/>
                        </a:spcAft>
                        <a:buFont typeface="Wingdings"/>
                        <a:buChar char=""/>
                      </a:pPr>
                      <a:r>
                        <a:rPr lang="en-AU" sz="1000" dirty="0">
                          <a:effectLst/>
                        </a:rPr>
                        <a:t>Phosphate  </a:t>
                      </a:r>
                    </a:p>
                    <a:p>
                      <a:pPr marL="342900" lvl="0" indent="-342900">
                        <a:lnSpc>
                          <a:spcPct val="150000"/>
                        </a:lnSpc>
                        <a:spcBef>
                          <a:spcPts val="600"/>
                        </a:spcBef>
                        <a:spcAft>
                          <a:spcPts val="0"/>
                        </a:spcAft>
                        <a:buFont typeface="Wingdings"/>
                        <a:buChar char=""/>
                      </a:pPr>
                      <a:r>
                        <a:rPr lang="en-AU" sz="1000" dirty="0">
                          <a:effectLst/>
                        </a:rPr>
                        <a:t>Aluminium ion</a:t>
                      </a:r>
                      <a:endParaRPr lang="en-AU" sz="1000" dirty="0">
                        <a:effectLst/>
                        <a:latin typeface="Calibri"/>
                        <a:ea typeface="Calibri"/>
                        <a:cs typeface="Times New Roman"/>
                      </a:endParaRPr>
                    </a:p>
                  </a:txBody>
                  <a:tcPr marL="45209" marR="45209" marT="0" marB="0"/>
                </a:tc>
                <a:tc>
                  <a:txBody>
                    <a:bodyPr/>
                    <a:lstStyle/>
                    <a:p>
                      <a:pPr>
                        <a:lnSpc>
                          <a:spcPct val="115000"/>
                        </a:lnSpc>
                        <a:spcBef>
                          <a:spcPts val="600"/>
                        </a:spcBef>
                        <a:spcAft>
                          <a:spcPts val="0"/>
                        </a:spcAft>
                      </a:pPr>
                      <a:r>
                        <a:rPr lang="en-AU" sz="1000">
                          <a:effectLst/>
                        </a:rPr>
                        <a:t>List two formulae that can be used to calculate the number of moles. Define the variables and state the units.</a:t>
                      </a:r>
                      <a:endParaRPr lang="en-AU" sz="1000">
                        <a:effectLst/>
                        <a:latin typeface="Calibri"/>
                        <a:ea typeface="Calibri"/>
                        <a:cs typeface="Times New Roman"/>
                      </a:endParaRPr>
                    </a:p>
                  </a:txBody>
                  <a:tcPr marL="45209" marR="45209" marT="0" marB="0"/>
                </a:tc>
                <a:tc>
                  <a:txBody>
                    <a:bodyPr/>
                    <a:lstStyle/>
                    <a:p>
                      <a:pPr>
                        <a:lnSpc>
                          <a:spcPct val="115000"/>
                        </a:lnSpc>
                        <a:spcBef>
                          <a:spcPts val="600"/>
                        </a:spcBef>
                        <a:spcAft>
                          <a:spcPts val="0"/>
                        </a:spcAft>
                      </a:pPr>
                      <a:r>
                        <a:rPr lang="en-AU" sz="1000" dirty="0">
                          <a:effectLst/>
                        </a:rPr>
                        <a:t>Circle the correct answer:</a:t>
                      </a:r>
                    </a:p>
                    <a:p>
                      <a:pPr>
                        <a:lnSpc>
                          <a:spcPct val="115000"/>
                        </a:lnSpc>
                        <a:spcBef>
                          <a:spcPts val="600"/>
                        </a:spcBef>
                        <a:spcAft>
                          <a:spcPts val="0"/>
                        </a:spcAft>
                      </a:pPr>
                      <a:r>
                        <a:rPr lang="en-AU" sz="1000" dirty="0">
                          <a:effectLst/>
                        </a:rPr>
                        <a:t>a) Redox reactions involve the transfer of electrons/protons.</a:t>
                      </a:r>
                    </a:p>
                    <a:p>
                      <a:pPr>
                        <a:lnSpc>
                          <a:spcPct val="115000"/>
                        </a:lnSpc>
                        <a:spcBef>
                          <a:spcPts val="600"/>
                        </a:spcBef>
                        <a:spcAft>
                          <a:spcPts val="0"/>
                        </a:spcAft>
                      </a:pPr>
                      <a:r>
                        <a:rPr lang="en-AU" sz="1000" dirty="0">
                          <a:effectLst/>
                        </a:rPr>
                        <a:t>b) If a substance acts as an oxidant it is reduced/oxidised.</a:t>
                      </a:r>
                    </a:p>
                    <a:p>
                      <a:pPr>
                        <a:lnSpc>
                          <a:spcPct val="115000"/>
                        </a:lnSpc>
                        <a:spcBef>
                          <a:spcPts val="600"/>
                        </a:spcBef>
                        <a:spcAft>
                          <a:spcPts val="0"/>
                        </a:spcAft>
                      </a:pPr>
                      <a:r>
                        <a:rPr lang="en-AU" sz="1000" dirty="0">
                          <a:effectLst/>
                        </a:rPr>
                        <a:t>c) If a substance acts as a </a:t>
                      </a:r>
                      <a:r>
                        <a:rPr lang="en-AU" sz="1000" dirty="0" err="1">
                          <a:effectLst/>
                        </a:rPr>
                        <a:t>reductant</a:t>
                      </a:r>
                      <a:r>
                        <a:rPr lang="en-AU" sz="1000" dirty="0">
                          <a:effectLst/>
                        </a:rPr>
                        <a:t> it is reduced/oxidised.</a:t>
                      </a:r>
                    </a:p>
                    <a:p>
                      <a:pPr>
                        <a:lnSpc>
                          <a:spcPct val="115000"/>
                        </a:lnSpc>
                        <a:spcBef>
                          <a:spcPts val="600"/>
                        </a:spcBef>
                        <a:spcAft>
                          <a:spcPts val="0"/>
                        </a:spcAft>
                      </a:pPr>
                      <a:r>
                        <a:rPr lang="en-AU" sz="1000" dirty="0">
                          <a:effectLst/>
                        </a:rPr>
                        <a:t>d) When a substance is oxidised the oxidation </a:t>
                      </a:r>
                      <a:r>
                        <a:rPr lang="en-AU" sz="1000" dirty="0" smtClean="0">
                          <a:effectLst/>
                        </a:rPr>
                        <a:t>number</a:t>
                      </a:r>
                      <a:r>
                        <a:rPr lang="en-AU" sz="1000" baseline="0" dirty="0" smtClean="0">
                          <a:effectLst/>
                        </a:rPr>
                        <a:t> </a:t>
                      </a:r>
                      <a:r>
                        <a:rPr lang="en-AU" sz="1000" dirty="0" smtClean="0">
                          <a:effectLst/>
                        </a:rPr>
                        <a:t>increases/decreases</a:t>
                      </a:r>
                      <a:r>
                        <a:rPr lang="en-AU" sz="1000" dirty="0">
                          <a:effectLst/>
                        </a:rPr>
                        <a:t>.</a:t>
                      </a:r>
                      <a:endParaRPr lang="en-AU" sz="1000" dirty="0">
                        <a:effectLst/>
                        <a:latin typeface="Calibri"/>
                        <a:ea typeface="Calibri"/>
                        <a:cs typeface="Times New Roman"/>
                      </a:endParaRPr>
                    </a:p>
                  </a:txBody>
                  <a:tcPr marL="45209" marR="45209" marT="0" marB="0"/>
                </a:tc>
                <a:tc>
                  <a:txBody>
                    <a:bodyPr/>
                    <a:lstStyle/>
                    <a:p>
                      <a:pPr>
                        <a:lnSpc>
                          <a:spcPct val="115000"/>
                        </a:lnSpc>
                        <a:spcBef>
                          <a:spcPts val="600"/>
                        </a:spcBef>
                        <a:spcAft>
                          <a:spcPts val="0"/>
                        </a:spcAft>
                      </a:pPr>
                      <a:r>
                        <a:rPr lang="en-AU" sz="1000">
                          <a:effectLst/>
                        </a:rPr>
                        <a:t>Circle the correct answer:</a:t>
                      </a:r>
                    </a:p>
                    <a:p>
                      <a:pPr>
                        <a:lnSpc>
                          <a:spcPct val="115000"/>
                        </a:lnSpc>
                        <a:spcBef>
                          <a:spcPts val="600"/>
                        </a:spcBef>
                        <a:spcAft>
                          <a:spcPts val="0"/>
                        </a:spcAft>
                      </a:pPr>
                      <a:r>
                        <a:rPr lang="en-AU" sz="1000">
                          <a:effectLst/>
                        </a:rPr>
                        <a:t>a) Acid base reactions involve the transfer of electrons/protons.</a:t>
                      </a:r>
                    </a:p>
                    <a:p>
                      <a:pPr>
                        <a:lnSpc>
                          <a:spcPct val="115000"/>
                        </a:lnSpc>
                        <a:spcBef>
                          <a:spcPts val="600"/>
                        </a:spcBef>
                        <a:spcAft>
                          <a:spcPts val="0"/>
                        </a:spcAft>
                      </a:pPr>
                      <a:r>
                        <a:rPr lang="en-AU" sz="1000">
                          <a:effectLst/>
                        </a:rPr>
                        <a:t>b) An acid is a substance that will donate/accept a proton.</a:t>
                      </a:r>
                    </a:p>
                    <a:p>
                      <a:pPr>
                        <a:lnSpc>
                          <a:spcPct val="115000"/>
                        </a:lnSpc>
                        <a:spcBef>
                          <a:spcPts val="600"/>
                        </a:spcBef>
                        <a:spcAft>
                          <a:spcPts val="0"/>
                        </a:spcAft>
                      </a:pPr>
                      <a:r>
                        <a:rPr lang="en-AU" sz="1000">
                          <a:effectLst/>
                        </a:rPr>
                        <a:t>c) A base is a substance that will donate/accept a proton.</a:t>
                      </a:r>
                    </a:p>
                    <a:p>
                      <a:pPr marL="228600">
                        <a:lnSpc>
                          <a:spcPct val="115000"/>
                        </a:lnSpc>
                        <a:spcBef>
                          <a:spcPts val="600"/>
                        </a:spcBef>
                        <a:spcAft>
                          <a:spcPts val="0"/>
                        </a:spcAft>
                      </a:pPr>
                      <a:r>
                        <a:rPr lang="en-AU" sz="1000">
                          <a:effectLst/>
                        </a:rPr>
                        <a:t> </a:t>
                      </a:r>
                      <a:endParaRPr lang="en-AU" sz="1000">
                        <a:effectLst/>
                        <a:latin typeface="Calibri"/>
                        <a:ea typeface="Calibri"/>
                        <a:cs typeface="Times New Roman"/>
                      </a:endParaRPr>
                    </a:p>
                  </a:txBody>
                  <a:tcPr marL="45209" marR="45209" marT="0" marB="0"/>
                </a:tc>
                <a:tc>
                  <a:txBody>
                    <a:bodyPr/>
                    <a:lstStyle/>
                    <a:p>
                      <a:pPr>
                        <a:lnSpc>
                          <a:spcPct val="115000"/>
                        </a:lnSpc>
                        <a:spcBef>
                          <a:spcPts val="600"/>
                        </a:spcBef>
                        <a:spcAft>
                          <a:spcPts val="0"/>
                        </a:spcAft>
                      </a:pPr>
                      <a:r>
                        <a:rPr lang="en-AU" sz="1000" dirty="0">
                          <a:effectLst/>
                        </a:rPr>
                        <a:t>List the mole ratio for the reactants in the following chemical equations:</a:t>
                      </a:r>
                    </a:p>
                    <a:p>
                      <a:pPr>
                        <a:lnSpc>
                          <a:spcPct val="115000"/>
                        </a:lnSpc>
                        <a:spcBef>
                          <a:spcPts val="600"/>
                        </a:spcBef>
                        <a:spcAft>
                          <a:spcPts val="0"/>
                        </a:spcAft>
                      </a:pPr>
                      <a:r>
                        <a:rPr lang="en-AU" sz="1000" dirty="0">
                          <a:effectLst/>
                        </a:rPr>
                        <a:t>a) CH</a:t>
                      </a:r>
                      <a:r>
                        <a:rPr lang="en-AU" sz="1000" baseline="-25000" dirty="0">
                          <a:effectLst/>
                        </a:rPr>
                        <a:t>3</a:t>
                      </a:r>
                      <a:r>
                        <a:rPr lang="en-AU" sz="1000" dirty="0">
                          <a:effectLst/>
                        </a:rPr>
                        <a:t>COOH(</a:t>
                      </a:r>
                      <a:r>
                        <a:rPr lang="en-AU" sz="1000" dirty="0" err="1">
                          <a:effectLst/>
                        </a:rPr>
                        <a:t>aq</a:t>
                      </a:r>
                      <a:r>
                        <a:rPr lang="en-AU" sz="1000" dirty="0">
                          <a:effectLst/>
                        </a:rPr>
                        <a:t>) + </a:t>
                      </a:r>
                      <a:r>
                        <a:rPr lang="en-AU" sz="1000" dirty="0" err="1">
                          <a:effectLst/>
                        </a:rPr>
                        <a:t>NaOH</a:t>
                      </a:r>
                      <a:r>
                        <a:rPr lang="en-AU" sz="1000" dirty="0">
                          <a:effectLst/>
                        </a:rPr>
                        <a:t>(</a:t>
                      </a:r>
                      <a:r>
                        <a:rPr lang="en-AU" sz="1000" dirty="0" err="1">
                          <a:effectLst/>
                        </a:rPr>
                        <a:t>aq</a:t>
                      </a:r>
                      <a:r>
                        <a:rPr lang="en-AU" sz="1000" dirty="0">
                          <a:effectLst/>
                        </a:rPr>
                        <a:t>) </a:t>
                      </a:r>
                      <a:r>
                        <a:rPr lang="en-AU" sz="1000" dirty="0">
                          <a:effectLst/>
                          <a:sym typeface="Wingdings"/>
                        </a:rPr>
                        <a:t></a:t>
                      </a:r>
                      <a:r>
                        <a:rPr lang="en-AU" sz="1000" dirty="0">
                          <a:effectLst/>
                        </a:rPr>
                        <a:t> CH</a:t>
                      </a:r>
                      <a:r>
                        <a:rPr lang="en-AU" sz="1000" baseline="-25000" dirty="0">
                          <a:effectLst/>
                        </a:rPr>
                        <a:t>3</a:t>
                      </a:r>
                      <a:r>
                        <a:rPr lang="en-AU" sz="1000" dirty="0">
                          <a:effectLst/>
                        </a:rPr>
                        <a:t>COONa(</a:t>
                      </a:r>
                      <a:r>
                        <a:rPr lang="en-AU" sz="1000" dirty="0" err="1">
                          <a:effectLst/>
                        </a:rPr>
                        <a:t>aq</a:t>
                      </a:r>
                      <a:r>
                        <a:rPr lang="en-AU" sz="1000" dirty="0">
                          <a:effectLst/>
                        </a:rPr>
                        <a:t>) + H</a:t>
                      </a:r>
                      <a:r>
                        <a:rPr lang="en-AU" sz="1000" baseline="-25000" dirty="0">
                          <a:effectLst/>
                        </a:rPr>
                        <a:t>2</a:t>
                      </a:r>
                      <a:r>
                        <a:rPr lang="en-AU" sz="1000" dirty="0">
                          <a:effectLst/>
                        </a:rPr>
                        <a:t>O(l)</a:t>
                      </a:r>
                    </a:p>
                    <a:p>
                      <a:pPr>
                        <a:lnSpc>
                          <a:spcPct val="115000"/>
                        </a:lnSpc>
                        <a:spcBef>
                          <a:spcPts val="600"/>
                        </a:spcBef>
                        <a:spcAft>
                          <a:spcPts val="0"/>
                        </a:spcAft>
                      </a:pPr>
                      <a:r>
                        <a:rPr lang="en-AU" sz="1000" dirty="0">
                          <a:effectLst/>
                        </a:rPr>
                        <a:t> </a:t>
                      </a:r>
                    </a:p>
                    <a:p>
                      <a:pPr>
                        <a:lnSpc>
                          <a:spcPct val="115000"/>
                        </a:lnSpc>
                        <a:spcBef>
                          <a:spcPts val="600"/>
                        </a:spcBef>
                        <a:spcAft>
                          <a:spcPts val="0"/>
                        </a:spcAft>
                      </a:pPr>
                      <a:r>
                        <a:rPr lang="en-AU" sz="1000" dirty="0">
                          <a:effectLst/>
                        </a:rPr>
                        <a:t>b) CH</a:t>
                      </a:r>
                      <a:r>
                        <a:rPr lang="en-AU" sz="1000" baseline="-25000" dirty="0">
                          <a:effectLst/>
                        </a:rPr>
                        <a:t>4</a:t>
                      </a:r>
                      <a:r>
                        <a:rPr lang="en-AU" sz="1000" dirty="0">
                          <a:effectLst/>
                        </a:rPr>
                        <a:t>(g) + 2O</a:t>
                      </a:r>
                      <a:r>
                        <a:rPr lang="en-AU" sz="1000" baseline="-25000" dirty="0">
                          <a:effectLst/>
                        </a:rPr>
                        <a:t>2</a:t>
                      </a:r>
                      <a:r>
                        <a:rPr lang="en-AU" sz="1000" dirty="0">
                          <a:effectLst/>
                        </a:rPr>
                        <a:t>(g) </a:t>
                      </a:r>
                      <a:r>
                        <a:rPr lang="en-AU" sz="1000" dirty="0">
                          <a:effectLst/>
                          <a:sym typeface="Wingdings"/>
                        </a:rPr>
                        <a:t></a:t>
                      </a:r>
                      <a:r>
                        <a:rPr lang="en-AU" sz="1000" dirty="0">
                          <a:effectLst/>
                        </a:rPr>
                        <a:t> CO</a:t>
                      </a:r>
                      <a:r>
                        <a:rPr lang="en-AU" sz="1000" baseline="-25000" dirty="0">
                          <a:effectLst/>
                        </a:rPr>
                        <a:t>2</a:t>
                      </a:r>
                      <a:r>
                        <a:rPr lang="en-AU" sz="1000" dirty="0">
                          <a:effectLst/>
                        </a:rPr>
                        <a:t>(g) + 2H</a:t>
                      </a:r>
                      <a:r>
                        <a:rPr lang="en-AU" sz="1000" baseline="-25000" dirty="0">
                          <a:effectLst/>
                        </a:rPr>
                        <a:t>2</a:t>
                      </a:r>
                      <a:r>
                        <a:rPr lang="en-AU" sz="1000" dirty="0">
                          <a:effectLst/>
                        </a:rPr>
                        <a:t>O(g)</a:t>
                      </a:r>
                    </a:p>
                    <a:p>
                      <a:pPr>
                        <a:lnSpc>
                          <a:spcPct val="115000"/>
                        </a:lnSpc>
                        <a:spcBef>
                          <a:spcPts val="600"/>
                        </a:spcBef>
                        <a:spcAft>
                          <a:spcPts val="0"/>
                        </a:spcAft>
                      </a:pPr>
                      <a:r>
                        <a:rPr lang="en-AU" sz="1000" dirty="0">
                          <a:effectLst/>
                        </a:rPr>
                        <a:t> </a:t>
                      </a:r>
                    </a:p>
                    <a:p>
                      <a:pPr>
                        <a:lnSpc>
                          <a:spcPct val="115000"/>
                        </a:lnSpc>
                        <a:spcBef>
                          <a:spcPts val="600"/>
                        </a:spcBef>
                        <a:spcAft>
                          <a:spcPts val="0"/>
                        </a:spcAft>
                      </a:pPr>
                      <a:r>
                        <a:rPr lang="en-AU" sz="1000" dirty="0">
                          <a:effectLst/>
                        </a:rPr>
                        <a:t>c) Na</a:t>
                      </a:r>
                      <a:r>
                        <a:rPr lang="en-AU" sz="1000" baseline="-25000" dirty="0">
                          <a:effectLst/>
                        </a:rPr>
                        <a:t>2</a:t>
                      </a:r>
                      <a:r>
                        <a:rPr lang="en-AU" sz="1000" dirty="0">
                          <a:effectLst/>
                        </a:rPr>
                        <a:t>CO</a:t>
                      </a:r>
                      <a:r>
                        <a:rPr lang="en-AU" sz="1000" baseline="-25000" dirty="0">
                          <a:effectLst/>
                        </a:rPr>
                        <a:t>3</a:t>
                      </a:r>
                      <a:r>
                        <a:rPr lang="en-AU" sz="1000" dirty="0">
                          <a:effectLst/>
                        </a:rPr>
                        <a:t>(</a:t>
                      </a:r>
                      <a:r>
                        <a:rPr lang="en-AU" sz="1000" dirty="0" err="1">
                          <a:effectLst/>
                        </a:rPr>
                        <a:t>aq</a:t>
                      </a:r>
                      <a:r>
                        <a:rPr lang="en-AU" sz="1000" dirty="0">
                          <a:effectLst/>
                        </a:rPr>
                        <a:t>) + CaCl</a:t>
                      </a:r>
                      <a:r>
                        <a:rPr lang="en-AU" sz="1000" baseline="-25000" dirty="0">
                          <a:effectLst/>
                        </a:rPr>
                        <a:t>2</a:t>
                      </a:r>
                      <a:r>
                        <a:rPr lang="en-AU" sz="1000" dirty="0">
                          <a:effectLst/>
                        </a:rPr>
                        <a:t>(</a:t>
                      </a:r>
                      <a:r>
                        <a:rPr lang="en-AU" sz="1000" dirty="0" err="1">
                          <a:effectLst/>
                        </a:rPr>
                        <a:t>aq</a:t>
                      </a:r>
                      <a:r>
                        <a:rPr lang="en-AU" sz="1000" dirty="0">
                          <a:effectLst/>
                        </a:rPr>
                        <a:t>) </a:t>
                      </a:r>
                      <a:r>
                        <a:rPr lang="en-AU" sz="1000" dirty="0">
                          <a:effectLst/>
                          <a:sym typeface="Wingdings"/>
                        </a:rPr>
                        <a:t></a:t>
                      </a:r>
                      <a:r>
                        <a:rPr lang="en-AU" sz="1000" dirty="0">
                          <a:effectLst/>
                        </a:rPr>
                        <a:t> 2NaCl(</a:t>
                      </a:r>
                      <a:r>
                        <a:rPr lang="en-AU" sz="1000" dirty="0" err="1">
                          <a:effectLst/>
                        </a:rPr>
                        <a:t>aq</a:t>
                      </a:r>
                      <a:r>
                        <a:rPr lang="en-AU" sz="1000" dirty="0">
                          <a:effectLst/>
                        </a:rPr>
                        <a:t>) + CaCO</a:t>
                      </a:r>
                      <a:r>
                        <a:rPr lang="en-AU" sz="1000" baseline="-25000" dirty="0">
                          <a:effectLst/>
                        </a:rPr>
                        <a:t>3</a:t>
                      </a:r>
                      <a:r>
                        <a:rPr lang="en-AU" sz="1000" dirty="0">
                          <a:effectLst/>
                        </a:rPr>
                        <a:t>(s) </a:t>
                      </a:r>
                      <a:endParaRPr lang="en-AU" sz="1000" dirty="0">
                        <a:effectLst/>
                        <a:latin typeface="Calibri"/>
                        <a:ea typeface="Calibri"/>
                        <a:cs typeface="Times New Roman"/>
                      </a:endParaRPr>
                    </a:p>
                  </a:txBody>
                  <a:tcPr marL="45209" marR="45209" marT="0" marB="0"/>
                </a:tc>
              </a:tr>
              <a:tr h="1995680">
                <a:tc>
                  <a:txBody>
                    <a:bodyPr/>
                    <a:lstStyle/>
                    <a:p>
                      <a:pPr>
                        <a:lnSpc>
                          <a:spcPct val="115000"/>
                        </a:lnSpc>
                        <a:spcAft>
                          <a:spcPts val="0"/>
                        </a:spcAft>
                      </a:pPr>
                      <a:r>
                        <a:rPr lang="en-AU" sz="1000">
                          <a:effectLst/>
                        </a:rPr>
                        <a:t>Level 2</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Balance the following chemical equations:</a:t>
                      </a:r>
                    </a:p>
                    <a:p>
                      <a:pPr>
                        <a:lnSpc>
                          <a:spcPct val="115000"/>
                        </a:lnSpc>
                        <a:spcAft>
                          <a:spcPts val="0"/>
                        </a:spcAft>
                      </a:pPr>
                      <a:r>
                        <a:rPr lang="en-AU" sz="1000" dirty="0">
                          <a:effectLst/>
                        </a:rPr>
                        <a:t> </a:t>
                      </a:r>
                    </a:p>
                    <a:p>
                      <a:pPr>
                        <a:lnSpc>
                          <a:spcPct val="150000"/>
                        </a:lnSpc>
                        <a:spcAft>
                          <a:spcPts val="0"/>
                        </a:spcAft>
                      </a:pPr>
                      <a:r>
                        <a:rPr lang="en-AU" sz="1000" dirty="0">
                          <a:effectLst/>
                        </a:rPr>
                        <a:t>a)   Zn(s) +  </a:t>
                      </a:r>
                      <a:r>
                        <a:rPr lang="en-AU" sz="1000" dirty="0" err="1">
                          <a:effectLst/>
                        </a:rPr>
                        <a:t>HCl</a:t>
                      </a:r>
                      <a:r>
                        <a:rPr lang="en-AU" sz="1000" dirty="0">
                          <a:effectLst/>
                        </a:rPr>
                        <a:t>(</a:t>
                      </a:r>
                      <a:r>
                        <a:rPr lang="en-AU" sz="1000" dirty="0" err="1">
                          <a:effectLst/>
                        </a:rPr>
                        <a:t>aq</a:t>
                      </a:r>
                      <a:r>
                        <a:rPr lang="en-AU" sz="1000" dirty="0">
                          <a:effectLst/>
                        </a:rPr>
                        <a:t>) </a:t>
                      </a:r>
                      <a:r>
                        <a:rPr lang="en-AU" sz="1000" dirty="0">
                          <a:effectLst/>
                          <a:sym typeface="Wingdings"/>
                        </a:rPr>
                        <a:t></a:t>
                      </a:r>
                      <a:r>
                        <a:rPr lang="en-AU" sz="1000" dirty="0">
                          <a:effectLst/>
                        </a:rPr>
                        <a:t> ZnCl</a:t>
                      </a:r>
                      <a:r>
                        <a:rPr lang="en-AU" sz="1000" baseline="-25000" dirty="0">
                          <a:effectLst/>
                        </a:rPr>
                        <a:t>2</a:t>
                      </a:r>
                      <a:r>
                        <a:rPr lang="en-AU" sz="1000" dirty="0">
                          <a:effectLst/>
                        </a:rPr>
                        <a:t>(</a:t>
                      </a:r>
                      <a:r>
                        <a:rPr lang="en-AU" sz="1000" dirty="0" err="1">
                          <a:effectLst/>
                        </a:rPr>
                        <a:t>aq</a:t>
                      </a:r>
                      <a:r>
                        <a:rPr lang="en-AU" sz="1000" dirty="0">
                          <a:effectLst/>
                        </a:rPr>
                        <a:t>) +   H</a:t>
                      </a:r>
                      <a:r>
                        <a:rPr lang="en-AU" sz="1000" baseline="-25000" dirty="0">
                          <a:effectLst/>
                        </a:rPr>
                        <a:t>2</a:t>
                      </a:r>
                      <a:r>
                        <a:rPr lang="en-AU" sz="1000" dirty="0">
                          <a:effectLst/>
                        </a:rPr>
                        <a:t>(g) </a:t>
                      </a:r>
                    </a:p>
                    <a:p>
                      <a:pPr>
                        <a:lnSpc>
                          <a:spcPct val="150000"/>
                        </a:lnSpc>
                        <a:spcAft>
                          <a:spcPts val="0"/>
                        </a:spcAft>
                      </a:pPr>
                      <a:r>
                        <a:rPr lang="en-AU" sz="1000" dirty="0">
                          <a:effectLst/>
                        </a:rPr>
                        <a:t>b)   Mg(OH)</a:t>
                      </a:r>
                      <a:r>
                        <a:rPr lang="en-AU" sz="1000" baseline="-25000" dirty="0">
                          <a:effectLst/>
                        </a:rPr>
                        <a:t>2</a:t>
                      </a:r>
                      <a:r>
                        <a:rPr lang="en-AU" sz="1000" dirty="0">
                          <a:effectLst/>
                        </a:rPr>
                        <a:t>(</a:t>
                      </a:r>
                      <a:r>
                        <a:rPr lang="en-AU" sz="1000" dirty="0" err="1">
                          <a:effectLst/>
                        </a:rPr>
                        <a:t>aq</a:t>
                      </a:r>
                      <a:r>
                        <a:rPr lang="en-AU" sz="1000" dirty="0">
                          <a:effectLst/>
                        </a:rPr>
                        <a:t>) + </a:t>
                      </a:r>
                      <a:r>
                        <a:rPr lang="en-AU" sz="1000" dirty="0" smtClean="0">
                          <a:effectLst/>
                        </a:rPr>
                        <a:t>H</a:t>
                      </a:r>
                      <a:r>
                        <a:rPr lang="en-AU" sz="1000" baseline="-25000" dirty="0" smtClean="0">
                          <a:effectLst/>
                        </a:rPr>
                        <a:t>2</a:t>
                      </a:r>
                      <a:r>
                        <a:rPr lang="en-AU" sz="1000" dirty="0" smtClean="0">
                          <a:effectLst/>
                        </a:rPr>
                        <a:t>SO</a:t>
                      </a:r>
                      <a:r>
                        <a:rPr lang="en-AU" sz="1000" baseline="-25000" dirty="0" smtClean="0">
                          <a:effectLst/>
                        </a:rPr>
                        <a:t>4</a:t>
                      </a:r>
                      <a:r>
                        <a:rPr lang="en-AU" sz="1000" dirty="0" smtClean="0">
                          <a:effectLst/>
                        </a:rPr>
                        <a:t>(</a:t>
                      </a:r>
                      <a:r>
                        <a:rPr lang="en-AU" sz="1000" dirty="0" err="1" smtClean="0">
                          <a:effectLst/>
                        </a:rPr>
                        <a:t>aq</a:t>
                      </a:r>
                      <a:r>
                        <a:rPr lang="en-AU" sz="1000" dirty="0">
                          <a:effectLst/>
                        </a:rPr>
                        <a:t>) </a:t>
                      </a:r>
                      <a:r>
                        <a:rPr lang="en-AU" sz="1000" dirty="0">
                          <a:effectLst/>
                          <a:sym typeface="Wingdings"/>
                        </a:rPr>
                        <a:t></a:t>
                      </a:r>
                      <a:r>
                        <a:rPr lang="en-AU" sz="1000" dirty="0">
                          <a:effectLst/>
                        </a:rPr>
                        <a:t>  </a:t>
                      </a:r>
                      <a:r>
                        <a:rPr lang="en-AU" sz="1000" dirty="0" smtClean="0">
                          <a:effectLst/>
                        </a:rPr>
                        <a:t>MgSO</a:t>
                      </a:r>
                      <a:r>
                        <a:rPr lang="en-AU" sz="1000" baseline="-25000" dirty="0" smtClean="0">
                          <a:effectLst/>
                        </a:rPr>
                        <a:t>4</a:t>
                      </a:r>
                      <a:r>
                        <a:rPr lang="en-AU" sz="1000" dirty="0" smtClean="0">
                          <a:effectLst/>
                        </a:rPr>
                        <a:t>(</a:t>
                      </a:r>
                      <a:r>
                        <a:rPr lang="en-AU" sz="1000" dirty="0" err="1" smtClean="0">
                          <a:effectLst/>
                        </a:rPr>
                        <a:t>aq</a:t>
                      </a:r>
                      <a:r>
                        <a:rPr lang="en-AU" sz="1000" dirty="0">
                          <a:effectLst/>
                        </a:rPr>
                        <a:t>)   +    H</a:t>
                      </a:r>
                      <a:r>
                        <a:rPr lang="en-AU" sz="1000" baseline="-25000" dirty="0">
                          <a:effectLst/>
                        </a:rPr>
                        <a:t>2</a:t>
                      </a:r>
                      <a:r>
                        <a:rPr lang="en-AU" sz="1000" dirty="0">
                          <a:effectLst/>
                        </a:rPr>
                        <a:t>O(l)</a:t>
                      </a:r>
                      <a:endParaRPr lang="en-AU" sz="1000" dirty="0">
                        <a:effectLst/>
                        <a:latin typeface="Calibri"/>
                        <a:ea typeface="Calibri"/>
                        <a:cs typeface="Times New Roman"/>
                      </a:endParaRPr>
                    </a:p>
                  </a:txBody>
                  <a:tcPr marL="45209" marR="45209" marT="0" marB="0"/>
                </a:tc>
                <a:tc>
                  <a:txBody>
                    <a:bodyPr/>
                    <a:lstStyle/>
                    <a:p>
                      <a:pPr>
                        <a:lnSpc>
                          <a:spcPct val="115000"/>
                        </a:lnSpc>
                        <a:spcAft>
                          <a:spcPts val="0"/>
                        </a:spcAft>
                      </a:pPr>
                      <a:r>
                        <a:rPr lang="en-AU" sz="1000">
                          <a:effectLst/>
                        </a:rPr>
                        <a:t>State the formula that would be used to calculate the number of moles when you are given the volume of a gas at STP.</a:t>
                      </a:r>
                    </a:p>
                    <a:p>
                      <a:pPr>
                        <a:lnSpc>
                          <a:spcPct val="115000"/>
                        </a:lnSpc>
                        <a:spcAft>
                          <a:spcPts val="0"/>
                        </a:spcAft>
                      </a:pPr>
                      <a:r>
                        <a:rPr lang="en-AU" sz="1000">
                          <a:effectLst/>
                        </a:rPr>
                        <a:t> </a:t>
                      </a:r>
                    </a:p>
                    <a:p>
                      <a:pPr>
                        <a:lnSpc>
                          <a:spcPct val="115000"/>
                        </a:lnSpc>
                        <a:spcAft>
                          <a:spcPts val="0"/>
                        </a:spcAft>
                      </a:pPr>
                      <a:r>
                        <a:rPr lang="en-AU" sz="1000">
                          <a:effectLst/>
                        </a:rPr>
                        <a:t> </a:t>
                      </a:r>
                    </a:p>
                    <a:p>
                      <a:pPr>
                        <a:lnSpc>
                          <a:spcPct val="115000"/>
                        </a:lnSpc>
                        <a:spcAft>
                          <a:spcPts val="0"/>
                        </a:spcAft>
                      </a:pPr>
                      <a:r>
                        <a:rPr lang="en-AU" sz="1000">
                          <a:effectLst/>
                        </a:rPr>
                        <a:t> </a:t>
                      </a:r>
                    </a:p>
                    <a:p>
                      <a:pPr>
                        <a:lnSpc>
                          <a:spcPct val="115000"/>
                        </a:lnSpc>
                        <a:spcAft>
                          <a:spcPts val="0"/>
                        </a:spcAft>
                      </a:pPr>
                      <a:r>
                        <a:rPr lang="en-AU" sz="1000">
                          <a:effectLst/>
                        </a:rPr>
                        <a:t> </a:t>
                      </a:r>
                    </a:p>
                    <a:p>
                      <a:pPr>
                        <a:lnSpc>
                          <a:spcPct val="115000"/>
                        </a:lnSpc>
                        <a:spcAft>
                          <a:spcPts val="0"/>
                        </a:spcAft>
                      </a:pPr>
                      <a:r>
                        <a:rPr lang="en-AU" sz="1000">
                          <a:effectLst/>
                        </a:rPr>
                        <a:t> </a:t>
                      </a:r>
                    </a:p>
                    <a:p>
                      <a:pPr>
                        <a:lnSpc>
                          <a:spcPct val="115000"/>
                        </a:lnSpc>
                        <a:spcAft>
                          <a:spcPts val="0"/>
                        </a:spcAft>
                      </a:pPr>
                      <a:r>
                        <a:rPr lang="en-AU" sz="1000">
                          <a:effectLst/>
                        </a:rPr>
                        <a:t> </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a:effectLst/>
                        </a:rPr>
                        <a:t>Calculate the oxidation number for the bolded element in each of the following:</a:t>
                      </a:r>
                    </a:p>
                    <a:p>
                      <a:pPr marL="342900" lvl="0" indent="-342900">
                        <a:lnSpc>
                          <a:spcPct val="200000"/>
                        </a:lnSpc>
                        <a:spcAft>
                          <a:spcPts val="0"/>
                        </a:spcAft>
                        <a:buFont typeface="Wingdings"/>
                        <a:buChar char=""/>
                      </a:pPr>
                      <a:r>
                        <a:rPr lang="en-AU" sz="1000">
                          <a:effectLst/>
                        </a:rPr>
                        <a:t>Au</a:t>
                      </a:r>
                    </a:p>
                    <a:p>
                      <a:pPr marL="342900" lvl="0" indent="-342900">
                        <a:lnSpc>
                          <a:spcPct val="200000"/>
                        </a:lnSpc>
                        <a:spcAft>
                          <a:spcPts val="0"/>
                        </a:spcAft>
                        <a:buFont typeface="Wingdings"/>
                        <a:buChar char=""/>
                      </a:pPr>
                      <a:r>
                        <a:rPr lang="en-AU" sz="1000">
                          <a:effectLst/>
                        </a:rPr>
                        <a:t>MnO</a:t>
                      </a:r>
                      <a:r>
                        <a:rPr lang="en-AU" sz="1000" baseline="-25000">
                          <a:effectLst/>
                        </a:rPr>
                        <a:t>4</a:t>
                      </a:r>
                      <a:r>
                        <a:rPr lang="en-AU" sz="1000" baseline="30000">
                          <a:effectLst/>
                        </a:rPr>
                        <a:t>-</a:t>
                      </a:r>
                      <a:endParaRPr lang="en-AU" sz="1000">
                        <a:effectLst/>
                      </a:endParaRPr>
                    </a:p>
                    <a:p>
                      <a:pPr marL="342900" lvl="0" indent="-342900">
                        <a:lnSpc>
                          <a:spcPct val="200000"/>
                        </a:lnSpc>
                        <a:spcAft>
                          <a:spcPts val="0"/>
                        </a:spcAft>
                        <a:buFont typeface="Wingdings"/>
                        <a:buChar char=""/>
                      </a:pPr>
                      <a:r>
                        <a:rPr lang="en-AU" sz="1000">
                          <a:effectLst/>
                        </a:rPr>
                        <a:t>Cr</a:t>
                      </a:r>
                      <a:r>
                        <a:rPr lang="en-AU" sz="1000" baseline="-25000">
                          <a:effectLst/>
                        </a:rPr>
                        <a:t>2</a:t>
                      </a:r>
                      <a:r>
                        <a:rPr lang="en-AU" sz="1000">
                          <a:effectLst/>
                        </a:rPr>
                        <a:t>O</a:t>
                      </a:r>
                      <a:r>
                        <a:rPr lang="en-AU" sz="1000" baseline="-25000">
                          <a:effectLst/>
                        </a:rPr>
                        <a:t>7</a:t>
                      </a:r>
                      <a:r>
                        <a:rPr lang="en-AU" sz="1000" baseline="30000">
                          <a:effectLst/>
                        </a:rPr>
                        <a:t>2-</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Classify the following reactions as a particular type of reaction pattern. For example: </a:t>
                      </a:r>
                      <a:r>
                        <a:rPr lang="en-AU" sz="1000" dirty="0" err="1">
                          <a:effectLst/>
                        </a:rPr>
                        <a:t>NaOH</a:t>
                      </a:r>
                      <a:r>
                        <a:rPr lang="en-AU" sz="1000" dirty="0">
                          <a:effectLst/>
                        </a:rPr>
                        <a:t>(</a:t>
                      </a:r>
                      <a:r>
                        <a:rPr lang="en-AU" sz="1000" dirty="0" err="1">
                          <a:effectLst/>
                        </a:rPr>
                        <a:t>aq</a:t>
                      </a:r>
                      <a:r>
                        <a:rPr lang="en-AU" sz="1000" dirty="0">
                          <a:effectLst/>
                        </a:rPr>
                        <a:t>) + </a:t>
                      </a:r>
                      <a:r>
                        <a:rPr lang="en-AU" sz="1000" dirty="0" err="1">
                          <a:effectLst/>
                        </a:rPr>
                        <a:t>HCl</a:t>
                      </a:r>
                      <a:r>
                        <a:rPr lang="en-AU" sz="1000" dirty="0">
                          <a:effectLst/>
                        </a:rPr>
                        <a:t>(</a:t>
                      </a:r>
                      <a:r>
                        <a:rPr lang="en-AU" sz="1000" dirty="0" err="1">
                          <a:effectLst/>
                        </a:rPr>
                        <a:t>aq</a:t>
                      </a:r>
                      <a:r>
                        <a:rPr lang="en-AU" sz="1000" dirty="0">
                          <a:effectLst/>
                        </a:rPr>
                        <a:t>) </a:t>
                      </a:r>
                      <a:r>
                        <a:rPr lang="en-AU" sz="1000" dirty="0">
                          <a:effectLst/>
                          <a:sym typeface="Wingdings"/>
                        </a:rPr>
                        <a:t></a:t>
                      </a:r>
                      <a:r>
                        <a:rPr lang="en-AU" sz="1000" dirty="0">
                          <a:effectLst/>
                        </a:rPr>
                        <a:t> </a:t>
                      </a:r>
                      <a:r>
                        <a:rPr lang="en-AU" sz="1000" dirty="0" err="1">
                          <a:effectLst/>
                        </a:rPr>
                        <a:t>NaCl</a:t>
                      </a:r>
                      <a:r>
                        <a:rPr lang="en-AU" sz="1000" dirty="0">
                          <a:effectLst/>
                        </a:rPr>
                        <a:t>(</a:t>
                      </a:r>
                      <a:r>
                        <a:rPr lang="en-AU" sz="1000" dirty="0" err="1">
                          <a:effectLst/>
                        </a:rPr>
                        <a:t>aq</a:t>
                      </a:r>
                      <a:r>
                        <a:rPr lang="en-AU" sz="1000" dirty="0">
                          <a:effectLst/>
                        </a:rPr>
                        <a:t>) + H</a:t>
                      </a:r>
                      <a:r>
                        <a:rPr lang="en-AU" sz="1000" baseline="-25000" dirty="0">
                          <a:effectLst/>
                        </a:rPr>
                        <a:t>2</a:t>
                      </a:r>
                      <a:r>
                        <a:rPr lang="en-AU" sz="1000" dirty="0">
                          <a:effectLst/>
                        </a:rPr>
                        <a:t>O(l) is </a:t>
                      </a:r>
                    </a:p>
                    <a:p>
                      <a:pPr>
                        <a:lnSpc>
                          <a:spcPct val="115000"/>
                        </a:lnSpc>
                        <a:spcAft>
                          <a:spcPts val="0"/>
                        </a:spcAft>
                      </a:pPr>
                      <a:r>
                        <a:rPr lang="en-AU" sz="1000" dirty="0">
                          <a:effectLst/>
                        </a:rPr>
                        <a:t>acid + base </a:t>
                      </a:r>
                      <a:r>
                        <a:rPr lang="en-AU" sz="1000" dirty="0">
                          <a:effectLst/>
                          <a:sym typeface="Wingdings"/>
                        </a:rPr>
                        <a:t></a:t>
                      </a:r>
                      <a:r>
                        <a:rPr lang="en-AU" sz="1000" dirty="0">
                          <a:effectLst/>
                        </a:rPr>
                        <a:t> salt + water</a:t>
                      </a:r>
                      <a:r>
                        <a:rPr lang="en-AU" sz="1000" dirty="0" smtClean="0">
                          <a:effectLst/>
                        </a:rPr>
                        <a:t>.</a:t>
                      </a:r>
                      <a:endParaRPr lang="en-AU" sz="1000" dirty="0">
                        <a:effectLst/>
                      </a:endParaRPr>
                    </a:p>
                    <a:p>
                      <a:pPr>
                        <a:lnSpc>
                          <a:spcPct val="115000"/>
                        </a:lnSpc>
                        <a:spcAft>
                          <a:spcPts val="0"/>
                        </a:spcAft>
                      </a:pPr>
                      <a:r>
                        <a:rPr lang="en-AU" sz="1000" dirty="0">
                          <a:effectLst/>
                        </a:rPr>
                        <a:t>a) Mg(s) + 2HCl(</a:t>
                      </a:r>
                      <a:r>
                        <a:rPr lang="en-AU" sz="1000" dirty="0" err="1">
                          <a:effectLst/>
                        </a:rPr>
                        <a:t>aq</a:t>
                      </a:r>
                      <a:r>
                        <a:rPr lang="en-AU" sz="1000" dirty="0">
                          <a:effectLst/>
                        </a:rPr>
                        <a:t>) </a:t>
                      </a:r>
                      <a:r>
                        <a:rPr lang="en-AU" sz="1000" dirty="0">
                          <a:effectLst/>
                          <a:sym typeface="Wingdings"/>
                        </a:rPr>
                        <a:t></a:t>
                      </a:r>
                      <a:r>
                        <a:rPr lang="en-AU" sz="1000" dirty="0">
                          <a:effectLst/>
                        </a:rPr>
                        <a:t> MgCl</a:t>
                      </a:r>
                      <a:r>
                        <a:rPr lang="en-AU" sz="1000" baseline="-25000" dirty="0">
                          <a:effectLst/>
                        </a:rPr>
                        <a:t>2</a:t>
                      </a:r>
                      <a:r>
                        <a:rPr lang="en-AU" sz="1000" dirty="0">
                          <a:effectLst/>
                        </a:rPr>
                        <a:t>(</a:t>
                      </a:r>
                      <a:r>
                        <a:rPr lang="en-AU" sz="1000" dirty="0" err="1">
                          <a:effectLst/>
                        </a:rPr>
                        <a:t>aq</a:t>
                      </a:r>
                      <a:r>
                        <a:rPr lang="en-AU" sz="1000" dirty="0">
                          <a:effectLst/>
                        </a:rPr>
                        <a:t>) + H</a:t>
                      </a:r>
                      <a:r>
                        <a:rPr lang="en-AU" sz="1000" baseline="-25000" dirty="0">
                          <a:effectLst/>
                        </a:rPr>
                        <a:t>2</a:t>
                      </a:r>
                      <a:r>
                        <a:rPr lang="en-AU" sz="1000" dirty="0">
                          <a:effectLst/>
                        </a:rPr>
                        <a:t>(g) </a:t>
                      </a:r>
                    </a:p>
                    <a:p>
                      <a:pPr>
                        <a:lnSpc>
                          <a:spcPct val="115000"/>
                        </a:lnSpc>
                        <a:spcAft>
                          <a:spcPts val="0"/>
                        </a:spcAft>
                      </a:pPr>
                      <a:r>
                        <a:rPr lang="en-AU" sz="1000" dirty="0">
                          <a:effectLst/>
                        </a:rPr>
                        <a:t>b)  CaCO</a:t>
                      </a:r>
                      <a:r>
                        <a:rPr lang="en-AU" sz="1000" baseline="-25000" dirty="0">
                          <a:effectLst/>
                        </a:rPr>
                        <a:t>3</a:t>
                      </a:r>
                      <a:r>
                        <a:rPr lang="en-AU" sz="1000" dirty="0">
                          <a:effectLst/>
                        </a:rPr>
                        <a:t>(</a:t>
                      </a:r>
                      <a:r>
                        <a:rPr lang="en-AU" sz="1000" dirty="0" err="1">
                          <a:effectLst/>
                        </a:rPr>
                        <a:t>aq</a:t>
                      </a:r>
                      <a:r>
                        <a:rPr lang="en-AU" sz="1000" dirty="0">
                          <a:effectLst/>
                        </a:rPr>
                        <a:t>) + 2HNO</a:t>
                      </a:r>
                      <a:r>
                        <a:rPr lang="en-AU" sz="1000" baseline="-25000" dirty="0">
                          <a:effectLst/>
                        </a:rPr>
                        <a:t>3</a:t>
                      </a:r>
                      <a:r>
                        <a:rPr lang="en-AU" sz="1000" dirty="0">
                          <a:effectLst/>
                        </a:rPr>
                        <a:t>(</a:t>
                      </a:r>
                      <a:r>
                        <a:rPr lang="en-AU" sz="1000" dirty="0" err="1">
                          <a:effectLst/>
                        </a:rPr>
                        <a:t>aq</a:t>
                      </a:r>
                      <a:r>
                        <a:rPr lang="en-AU" sz="1000" dirty="0">
                          <a:effectLst/>
                        </a:rPr>
                        <a:t>) </a:t>
                      </a:r>
                      <a:r>
                        <a:rPr lang="en-AU" sz="1000" dirty="0">
                          <a:effectLst/>
                          <a:sym typeface="Wingdings"/>
                        </a:rPr>
                        <a:t></a:t>
                      </a:r>
                      <a:r>
                        <a:rPr lang="en-AU" sz="1000" dirty="0">
                          <a:effectLst/>
                        </a:rPr>
                        <a:t>  </a:t>
                      </a:r>
                      <a:r>
                        <a:rPr lang="en-AU" sz="1000" dirty="0" err="1">
                          <a:effectLst/>
                        </a:rPr>
                        <a:t>Ca</a:t>
                      </a:r>
                      <a:r>
                        <a:rPr lang="en-AU" sz="1000" dirty="0">
                          <a:effectLst/>
                        </a:rPr>
                        <a:t>(NO</a:t>
                      </a:r>
                      <a:r>
                        <a:rPr lang="en-AU" sz="1000" baseline="-25000" dirty="0">
                          <a:effectLst/>
                        </a:rPr>
                        <a:t>3</a:t>
                      </a:r>
                      <a:r>
                        <a:rPr lang="en-AU" sz="1000" dirty="0">
                          <a:effectLst/>
                        </a:rPr>
                        <a:t>)</a:t>
                      </a:r>
                      <a:r>
                        <a:rPr lang="en-AU" sz="1000" baseline="-25000" dirty="0">
                          <a:effectLst/>
                        </a:rPr>
                        <a:t>2</a:t>
                      </a:r>
                      <a:r>
                        <a:rPr lang="en-AU" sz="1000" dirty="0">
                          <a:effectLst/>
                        </a:rPr>
                        <a:t>(</a:t>
                      </a:r>
                      <a:r>
                        <a:rPr lang="en-AU" sz="1000" dirty="0" err="1">
                          <a:effectLst/>
                        </a:rPr>
                        <a:t>aq</a:t>
                      </a:r>
                      <a:r>
                        <a:rPr lang="en-AU" sz="1000" dirty="0">
                          <a:effectLst/>
                        </a:rPr>
                        <a:t>) + CO</a:t>
                      </a:r>
                      <a:r>
                        <a:rPr lang="en-AU" sz="1000" baseline="-25000" dirty="0">
                          <a:effectLst/>
                        </a:rPr>
                        <a:t>2</a:t>
                      </a:r>
                      <a:r>
                        <a:rPr lang="en-AU" sz="1000" dirty="0">
                          <a:effectLst/>
                        </a:rPr>
                        <a:t>(g) + H</a:t>
                      </a:r>
                      <a:r>
                        <a:rPr lang="en-AU" sz="1000" baseline="-25000" dirty="0">
                          <a:effectLst/>
                        </a:rPr>
                        <a:t>2</a:t>
                      </a:r>
                      <a:r>
                        <a:rPr lang="en-AU" sz="1000" dirty="0">
                          <a:effectLst/>
                        </a:rPr>
                        <a:t>O(l</a:t>
                      </a:r>
                      <a:r>
                        <a:rPr lang="en-AU" sz="1000" dirty="0" smtClean="0">
                          <a:effectLst/>
                        </a:rPr>
                        <a:t>)</a:t>
                      </a:r>
                      <a:endParaRPr lang="en-AU" sz="1000" dirty="0">
                        <a:effectLst/>
                      </a:endParaRPr>
                    </a:p>
                  </a:txBody>
                  <a:tcPr marL="45209" marR="45209" marT="0" marB="0"/>
                </a:tc>
                <a:tc>
                  <a:txBody>
                    <a:bodyPr/>
                    <a:lstStyle/>
                    <a:p>
                      <a:pPr>
                        <a:lnSpc>
                          <a:spcPct val="115000"/>
                        </a:lnSpc>
                        <a:spcAft>
                          <a:spcPts val="0"/>
                        </a:spcAft>
                      </a:pPr>
                      <a:r>
                        <a:rPr lang="en-AU" sz="1000" dirty="0">
                          <a:effectLst/>
                        </a:rPr>
                        <a:t>Copper(I) oxide can be formed from the oxidation of copper metal as shown in the chemical equation below:</a:t>
                      </a:r>
                    </a:p>
                    <a:p>
                      <a:pPr>
                        <a:lnSpc>
                          <a:spcPct val="115000"/>
                        </a:lnSpc>
                        <a:spcAft>
                          <a:spcPts val="0"/>
                        </a:spcAft>
                      </a:pPr>
                      <a:r>
                        <a:rPr lang="en-AU" sz="1000" dirty="0">
                          <a:effectLst/>
                        </a:rPr>
                        <a:t>4Cu(s) + O</a:t>
                      </a:r>
                      <a:r>
                        <a:rPr lang="en-AU" sz="1000" baseline="-25000" dirty="0">
                          <a:effectLst/>
                        </a:rPr>
                        <a:t>2</a:t>
                      </a:r>
                      <a:r>
                        <a:rPr lang="en-AU" sz="1000" dirty="0">
                          <a:effectLst/>
                        </a:rPr>
                        <a:t>(g) </a:t>
                      </a:r>
                      <a:r>
                        <a:rPr lang="en-AU" sz="1000" dirty="0">
                          <a:effectLst/>
                          <a:sym typeface="Wingdings"/>
                        </a:rPr>
                        <a:t></a:t>
                      </a:r>
                      <a:r>
                        <a:rPr lang="en-AU" sz="1000" dirty="0">
                          <a:effectLst/>
                        </a:rPr>
                        <a:t> 2Cu</a:t>
                      </a:r>
                      <a:r>
                        <a:rPr lang="en-AU" sz="1000" baseline="-25000" dirty="0">
                          <a:effectLst/>
                        </a:rPr>
                        <a:t>2</a:t>
                      </a:r>
                      <a:r>
                        <a:rPr lang="en-AU" sz="1000" dirty="0">
                          <a:effectLst/>
                        </a:rPr>
                        <a:t>O(s)</a:t>
                      </a:r>
                    </a:p>
                    <a:p>
                      <a:pPr>
                        <a:lnSpc>
                          <a:spcPct val="115000"/>
                        </a:lnSpc>
                        <a:spcAft>
                          <a:spcPts val="0"/>
                        </a:spcAft>
                      </a:pPr>
                      <a:r>
                        <a:rPr lang="en-AU" sz="1000" dirty="0">
                          <a:effectLst/>
                        </a:rPr>
                        <a:t>If 2.30 g of copper was heated in a crucible with plenty of oxygen, calculate the amount of copper oxide that would form. </a:t>
                      </a:r>
                      <a:endParaRPr lang="en-AU" sz="1000" dirty="0">
                        <a:effectLst/>
                        <a:latin typeface="Calibri"/>
                        <a:ea typeface="Calibri"/>
                        <a:cs typeface="Times New Roman"/>
                      </a:endParaRPr>
                    </a:p>
                  </a:txBody>
                  <a:tcPr marL="45209" marR="45209" marT="0" marB="0"/>
                </a:tc>
              </a:tr>
              <a:tr h="1472968">
                <a:tc>
                  <a:txBody>
                    <a:bodyPr/>
                    <a:lstStyle/>
                    <a:p>
                      <a:pPr>
                        <a:lnSpc>
                          <a:spcPct val="115000"/>
                        </a:lnSpc>
                        <a:spcAft>
                          <a:spcPts val="0"/>
                        </a:spcAft>
                      </a:pPr>
                      <a:r>
                        <a:rPr lang="en-AU" sz="1000">
                          <a:effectLst/>
                        </a:rPr>
                        <a:t>Level 3</a:t>
                      </a:r>
                      <a:endParaRPr lang="en-AU" sz="100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Write the ionic equation for the precipitation reaction between Barium chloride and Sulphate ions to form the precipitate Barium sulphate. </a:t>
                      </a:r>
                    </a:p>
                    <a:p>
                      <a:pPr>
                        <a:lnSpc>
                          <a:spcPct val="115000"/>
                        </a:lnSpc>
                        <a:spcAft>
                          <a:spcPts val="0"/>
                        </a:spcAft>
                      </a:pPr>
                      <a:r>
                        <a:rPr lang="en-AU" sz="1000" dirty="0">
                          <a:effectLst/>
                        </a:rPr>
                        <a:t>* Don’t forget to include states.</a:t>
                      </a:r>
                      <a:endParaRPr lang="en-AU" sz="1000" dirty="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Calculate the number of moles of 42.9 L of CH</a:t>
                      </a:r>
                      <a:r>
                        <a:rPr lang="en-AU" sz="1000" baseline="-25000" dirty="0">
                          <a:effectLst/>
                        </a:rPr>
                        <a:t>4</a:t>
                      </a:r>
                      <a:r>
                        <a:rPr lang="en-AU" sz="1000" dirty="0">
                          <a:effectLst/>
                        </a:rPr>
                        <a:t> at 2 </a:t>
                      </a:r>
                      <a:r>
                        <a:rPr lang="en-AU" sz="1000" dirty="0" err="1">
                          <a:effectLst/>
                        </a:rPr>
                        <a:t>atm</a:t>
                      </a:r>
                      <a:r>
                        <a:rPr lang="en-AU" sz="1000" dirty="0">
                          <a:effectLst/>
                        </a:rPr>
                        <a:t> and 27</a:t>
                      </a:r>
                      <a:r>
                        <a:rPr lang="en-AU" sz="1000" baseline="30000" dirty="0">
                          <a:effectLst/>
                        </a:rPr>
                        <a:t>o</a:t>
                      </a:r>
                      <a:r>
                        <a:rPr lang="en-AU" sz="1000" dirty="0">
                          <a:effectLst/>
                        </a:rPr>
                        <a:t>C.</a:t>
                      </a:r>
                    </a:p>
                    <a:p>
                      <a:pPr>
                        <a:lnSpc>
                          <a:spcPct val="115000"/>
                        </a:lnSpc>
                        <a:spcAft>
                          <a:spcPts val="0"/>
                        </a:spcAft>
                      </a:pPr>
                      <a:r>
                        <a:rPr lang="en-AU" sz="1000" dirty="0">
                          <a:effectLst/>
                        </a:rPr>
                        <a:t> </a:t>
                      </a:r>
                    </a:p>
                    <a:p>
                      <a:pPr>
                        <a:lnSpc>
                          <a:spcPct val="115000"/>
                        </a:lnSpc>
                        <a:spcAft>
                          <a:spcPts val="0"/>
                        </a:spcAft>
                      </a:pPr>
                      <a:r>
                        <a:rPr lang="en-AU" sz="1000" dirty="0">
                          <a:effectLst/>
                        </a:rPr>
                        <a:t> </a:t>
                      </a:r>
                    </a:p>
                  </a:txBody>
                  <a:tcPr marL="45209" marR="45209" marT="0" marB="0"/>
                </a:tc>
                <a:tc>
                  <a:txBody>
                    <a:bodyPr/>
                    <a:lstStyle/>
                    <a:p>
                      <a:pPr>
                        <a:lnSpc>
                          <a:spcPct val="115000"/>
                        </a:lnSpc>
                        <a:spcAft>
                          <a:spcPts val="0"/>
                        </a:spcAft>
                      </a:pPr>
                      <a:r>
                        <a:rPr lang="en-AU" sz="1000" dirty="0">
                          <a:effectLst/>
                        </a:rPr>
                        <a:t>Permanganate (MnO</a:t>
                      </a:r>
                      <a:r>
                        <a:rPr lang="en-AU" sz="1000" baseline="-25000" dirty="0">
                          <a:effectLst/>
                        </a:rPr>
                        <a:t>4</a:t>
                      </a:r>
                      <a:r>
                        <a:rPr lang="en-AU" sz="1000" baseline="30000" dirty="0">
                          <a:effectLst/>
                        </a:rPr>
                        <a:t>-</a:t>
                      </a:r>
                      <a:r>
                        <a:rPr lang="en-AU" sz="1000" dirty="0">
                          <a:effectLst/>
                        </a:rPr>
                        <a:t>) reacts with iodide (I</a:t>
                      </a:r>
                      <a:r>
                        <a:rPr lang="en-AU" sz="1000" baseline="30000" dirty="0">
                          <a:effectLst/>
                        </a:rPr>
                        <a:t>-</a:t>
                      </a:r>
                      <a:r>
                        <a:rPr lang="en-AU" sz="1000" dirty="0">
                          <a:effectLst/>
                        </a:rPr>
                        <a:t>) to produce manganese(II) ions (Mn</a:t>
                      </a:r>
                      <a:r>
                        <a:rPr lang="en-AU" sz="1000" baseline="30000" dirty="0">
                          <a:effectLst/>
                        </a:rPr>
                        <a:t>2+</a:t>
                      </a:r>
                      <a:r>
                        <a:rPr lang="en-AU" sz="1000" dirty="0">
                          <a:effectLst/>
                        </a:rPr>
                        <a:t>) and Iodine (I</a:t>
                      </a:r>
                      <a:r>
                        <a:rPr lang="en-AU" sz="1000" baseline="-25000" dirty="0">
                          <a:effectLst/>
                        </a:rPr>
                        <a:t>2</a:t>
                      </a:r>
                      <a:r>
                        <a:rPr lang="en-AU" sz="1000" dirty="0">
                          <a:effectLst/>
                        </a:rPr>
                        <a:t>).</a:t>
                      </a:r>
                    </a:p>
                    <a:p>
                      <a:pPr>
                        <a:lnSpc>
                          <a:spcPct val="115000"/>
                        </a:lnSpc>
                        <a:spcAft>
                          <a:spcPts val="0"/>
                        </a:spcAft>
                      </a:pPr>
                      <a:r>
                        <a:rPr lang="en-AU" sz="1000" dirty="0">
                          <a:effectLst/>
                        </a:rPr>
                        <a:t>Write the half equations and the fully balanced redox equation for this reaction.</a:t>
                      </a:r>
                    </a:p>
                    <a:p>
                      <a:pPr>
                        <a:lnSpc>
                          <a:spcPct val="115000"/>
                        </a:lnSpc>
                        <a:spcAft>
                          <a:spcPts val="0"/>
                        </a:spcAft>
                      </a:pPr>
                      <a:r>
                        <a:rPr lang="en-AU" sz="1000" dirty="0">
                          <a:effectLst/>
                        </a:rPr>
                        <a:t> </a:t>
                      </a:r>
                      <a:endParaRPr lang="en-AU" sz="1000" dirty="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State the difference between a weak acid and a dilute acid.</a:t>
                      </a:r>
                      <a:endParaRPr lang="en-AU" sz="1000" dirty="0">
                        <a:effectLst/>
                        <a:latin typeface="Calibri"/>
                        <a:ea typeface="Calibri"/>
                        <a:cs typeface="Times New Roman"/>
                      </a:endParaRPr>
                    </a:p>
                  </a:txBody>
                  <a:tcPr marL="45209" marR="45209" marT="0" marB="0"/>
                </a:tc>
                <a:tc>
                  <a:txBody>
                    <a:bodyPr/>
                    <a:lstStyle/>
                    <a:p>
                      <a:pPr>
                        <a:lnSpc>
                          <a:spcPct val="115000"/>
                        </a:lnSpc>
                        <a:spcAft>
                          <a:spcPts val="0"/>
                        </a:spcAft>
                      </a:pPr>
                      <a:r>
                        <a:rPr lang="en-AU" sz="1000" dirty="0">
                          <a:effectLst/>
                        </a:rPr>
                        <a:t>Determine the pH of a solution in which 20.0 mL of 0.25M </a:t>
                      </a:r>
                      <a:r>
                        <a:rPr lang="en-AU" sz="1000" dirty="0" err="1">
                          <a:effectLst/>
                        </a:rPr>
                        <a:t>NaOH</a:t>
                      </a:r>
                      <a:r>
                        <a:rPr lang="en-AU" sz="1000" dirty="0">
                          <a:effectLst/>
                        </a:rPr>
                        <a:t> is added to 13.0 mL of 0.42M </a:t>
                      </a:r>
                      <a:r>
                        <a:rPr lang="en-AU" sz="1000" dirty="0" err="1">
                          <a:effectLst/>
                        </a:rPr>
                        <a:t>HCl</a:t>
                      </a:r>
                      <a:r>
                        <a:rPr lang="en-AU" sz="1000" dirty="0">
                          <a:effectLst/>
                        </a:rPr>
                        <a:t>.</a:t>
                      </a:r>
                      <a:endParaRPr lang="en-AU" sz="1000" dirty="0">
                        <a:effectLst/>
                        <a:latin typeface="Calibri"/>
                        <a:ea typeface="Calibri"/>
                        <a:cs typeface="Times New Roman"/>
                      </a:endParaRPr>
                    </a:p>
                  </a:txBody>
                  <a:tcPr marL="45209" marR="45209" marT="0" marB="0"/>
                </a:tc>
              </a:tr>
            </a:tbl>
          </a:graphicData>
        </a:graphic>
      </p:graphicFrame>
      <p:sp>
        <p:nvSpPr>
          <p:cNvPr id="5" name="Rectangle 1"/>
          <p:cNvSpPr>
            <a:spLocks noChangeArrowheads="1"/>
          </p:cNvSpPr>
          <p:nvPr/>
        </p:nvSpPr>
        <p:spPr bwMode="auto">
          <a:xfrm>
            <a:off x="389112" y="74711"/>
            <a:ext cx="568347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Analysis of Level of Understanding (ALU): Revision of Unit 1 &amp; 2 Chemistry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57100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33450" y="444212"/>
            <a:ext cx="7277100" cy="5433060"/>
          </a:xfrm>
          <a:prstGeom prst="rect">
            <a:avLst/>
          </a:prstGeom>
        </p:spPr>
      </p:pic>
      <p:sp>
        <p:nvSpPr>
          <p:cNvPr id="3" name="Freeform 2"/>
          <p:cNvSpPr/>
          <p:nvPr/>
        </p:nvSpPr>
        <p:spPr>
          <a:xfrm>
            <a:off x="1226839" y="4520659"/>
            <a:ext cx="1591808" cy="1454989"/>
          </a:xfrm>
          <a:custGeom>
            <a:avLst/>
            <a:gdLst>
              <a:gd name="connsiteX0" fmla="*/ 132061 w 1591808"/>
              <a:gd name="connsiteY0" fmla="*/ 546641 h 1454989"/>
              <a:gd name="connsiteX1" fmla="*/ 360661 w 1591808"/>
              <a:gd name="connsiteY1" fmla="*/ 102141 h 1454989"/>
              <a:gd name="connsiteX2" fmla="*/ 1465561 w 1591808"/>
              <a:gd name="connsiteY2" fmla="*/ 64041 h 1454989"/>
              <a:gd name="connsiteX3" fmla="*/ 1529061 w 1591808"/>
              <a:gd name="connsiteY3" fmla="*/ 851441 h 1454989"/>
              <a:gd name="connsiteX4" fmla="*/ 1122661 w 1591808"/>
              <a:gd name="connsiteY4" fmla="*/ 1346741 h 1454989"/>
              <a:gd name="connsiteX5" fmla="*/ 55861 w 1591808"/>
              <a:gd name="connsiteY5" fmla="*/ 1372141 h 1454989"/>
              <a:gd name="connsiteX6" fmla="*/ 157461 w 1591808"/>
              <a:gd name="connsiteY6" fmla="*/ 419641 h 1454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808" h="1454989">
                <a:moveTo>
                  <a:pt x="132061" y="546641"/>
                </a:moveTo>
                <a:cubicBezTo>
                  <a:pt x="135236" y="364607"/>
                  <a:pt x="138411" y="182574"/>
                  <a:pt x="360661" y="102141"/>
                </a:cubicBezTo>
                <a:cubicBezTo>
                  <a:pt x="582911" y="21708"/>
                  <a:pt x="1270828" y="-60842"/>
                  <a:pt x="1465561" y="64041"/>
                </a:cubicBezTo>
                <a:cubicBezTo>
                  <a:pt x="1660294" y="188924"/>
                  <a:pt x="1586211" y="637658"/>
                  <a:pt x="1529061" y="851441"/>
                </a:cubicBezTo>
                <a:cubicBezTo>
                  <a:pt x="1471911" y="1065224"/>
                  <a:pt x="1368194" y="1259958"/>
                  <a:pt x="1122661" y="1346741"/>
                </a:cubicBezTo>
                <a:cubicBezTo>
                  <a:pt x="877128" y="1433524"/>
                  <a:pt x="216728" y="1526658"/>
                  <a:pt x="55861" y="1372141"/>
                </a:cubicBezTo>
                <a:cubicBezTo>
                  <a:pt x="-105006" y="1217624"/>
                  <a:pt x="129944" y="445041"/>
                  <a:pt x="157461" y="41964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Freeform 3"/>
          <p:cNvSpPr/>
          <p:nvPr/>
        </p:nvSpPr>
        <p:spPr>
          <a:xfrm>
            <a:off x="2787901" y="4498975"/>
            <a:ext cx="1326963"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5"/>
          <p:cNvSpPr/>
          <p:nvPr/>
        </p:nvSpPr>
        <p:spPr>
          <a:xfrm>
            <a:off x="4048008" y="4602166"/>
            <a:ext cx="1500916" cy="1411036"/>
          </a:xfrm>
          <a:custGeom>
            <a:avLst/>
            <a:gdLst>
              <a:gd name="connsiteX0" fmla="*/ 79492 w 1500916"/>
              <a:gd name="connsiteY0" fmla="*/ 33334 h 1411036"/>
              <a:gd name="connsiteX1" fmla="*/ 1120892 w 1500916"/>
              <a:gd name="connsiteY1" fmla="*/ 20634 h 1411036"/>
              <a:gd name="connsiteX2" fmla="*/ 1463792 w 1500916"/>
              <a:gd name="connsiteY2" fmla="*/ 274634 h 1411036"/>
              <a:gd name="connsiteX3" fmla="*/ 1336792 w 1500916"/>
              <a:gd name="connsiteY3" fmla="*/ 1303334 h 1411036"/>
              <a:gd name="connsiteX4" fmla="*/ 92192 w 1500916"/>
              <a:gd name="connsiteY4" fmla="*/ 1277934 h 1411036"/>
              <a:gd name="connsiteX5" fmla="*/ 92192 w 1500916"/>
              <a:gd name="connsiteY5" fmla="*/ 401634 h 1411036"/>
              <a:gd name="connsiteX6" fmla="*/ 79492 w 1500916"/>
              <a:gd name="connsiteY6" fmla="*/ 33334 h 141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916" h="1411036">
                <a:moveTo>
                  <a:pt x="79492" y="33334"/>
                </a:moveTo>
                <a:cubicBezTo>
                  <a:pt x="484833" y="6875"/>
                  <a:pt x="890175" y="-19583"/>
                  <a:pt x="1120892" y="20634"/>
                </a:cubicBezTo>
                <a:cubicBezTo>
                  <a:pt x="1351609" y="60851"/>
                  <a:pt x="1427809" y="60851"/>
                  <a:pt x="1463792" y="274634"/>
                </a:cubicBezTo>
                <a:cubicBezTo>
                  <a:pt x="1499775" y="488417"/>
                  <a:pt x="1565392" y="1136117"/>
                  <a:pt x="1336792" y="1303334"/>
                </a:cubicBezTo>
                <a:cubicBezTo>
                  <a:pt x="1108192" y="1470551"/>
                  <a:pt x="299625" y="1428217"/>
                  <a:pt x="92192" y="1277934"/>
                </a:cubicBezTo>
                <a:cubicBezTo>
                  <a:pt x="-115241" y="1127651"/>
                  <a:pt x="92192" y="401634"/>
                  <a:pt x="92192" y="401634"/>
                </a:cubicBezTo>
                <a:lnTo>
                  <a:pt x="79492" y="33334"/>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Freeform 7"/>
          <p:cNvSpPr/>
          <p:nvPr/>
        </p:nvSpPr>
        <p:spPr>
          <a:xfrm>
            <a:off x="5518105" y="4550158"/>
            <a:ext cx="1142127"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Freeform 8"/>
          <p:cNvSpPr/>
          <p:nvPr/>
        </p:nvSpPr>
        <p:spPr>
          <a:xfrm>
            <a:off x="6732240" y="4566033"/>
            <a:ext cx="1326963"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241916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971600" y="548680"/>
            <a:ext cx="7277100" cy="543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reeform 2"/>
          <p:cNvSpPr/>
          <p:nvPr/>
        </p:nvSpPr>
        <p:spPr>
          <a:xfrm rot="4960634">
            <a:off x="1288025" y="2860957"/>
            <a:ext cx="1470561" cy="1496128"/>
          </a:xfrm>
          <a:custGeom>
            <a:avLst/>
            <a:gdLst>
              <a:gd name="connsiteX0" fmla="*/ 132061 w 1591808"/>
              <a:gd name="connsiteY0" fmla="*/ 546641 h 1454989"/>
              <a:gd name="connsiteX1" fmla="*/ 360661 w 1591808"/>
              <a:gd name="connsiteY1" fmla="*/ 102141 h 1454989"/>
              <a:gd name="connsiteX2" fmla="*/ 1465561 w 1591808"/>
              <a:gd name="connsiteY2" fmla="*/ 64041 h 1454989"/>
              <a:gd name="connsiteX3" fmla="*/ 1529061 w 1591808"/>
              <a:gd name="connsiteY3" fmla="*/ 851441 h 1454989"/>
              <a:gd name="connsiteX4" fmla="*/ 1122661 w 1591808"/>
              <a:gd name="connsiteY4" fmla="*/ 1346741 h 1454989"/>
              <a:gd name="connsiteX5" fmla="*/ 55861 w 1591808"/>
              <a:gd name="connsiteY5" fmla="*/ 1372141 h 1454989"/>
              <a:gd name="connsiteX6" fmla="*/ 157461 w 1591808"/>
              <a:gd name="connsiteY6" fmla="*/ 419641 h 1454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808" h="1454989">
                <a:moveTo>
                  <a:pt x="132061" y="546641"/>
                </a:moveTo>
                <a:cubicBezTo>
                  <a:pt x="135236" y="364607"/>
                  <a:pt x="138411" y="182574"/>
                  <a:pt x="360661" y="102141"/>
                </a:cubicBezTo>
                <a:cubicBezTo>
                  <a:pt x="582911" y="21708"/>
                  <a:pt x="1270828" y="-60842"/>
                  <a:pt x="1465561" y="64041"/>
                </a:cubicBezTo>
                <a:cubicBezTo>
                  <a:pt x="1660294" y="188924"/>
                  <a:pt x="1586211" y="637658"/>
                  <a:pt x="1529061" y="851441"/>
                </a:cubicBezTo>
                <a:cubicBezTo>
                  <a:pt x="1471911" y="1065224"/>
                  <a:pt x="1368194" y="1259958"/>
                  <a:pt x="1122661" y="1346741"/>
                </a:cubicBezTo>
                <a:cubicBezTo>
                  <a:pt x="877128" y="1433524"/>
                  <a:pt x="216728" y="1526658"/>
                  <a:pt x="55861" y="1372141"/>
                </a:cubicBezTo>
                <a:cubicBezTo>
                  <a:pt x="-105006" y="1217624"/>
                  <a:pt x="129944" y="445041"/>
                  <a:pt x="157461" y="41964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Freeform 3"/>
          <p:cNvSpPr/>
          <p:nvPr/>
        </p:nvSpPr>
        <p:spPr>
          <a:xfrm>
            <a:off x="2741633" y="980728"/>
            <a:ext cx="1326963"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5"/>
          <p:cNvSpPr/>
          <p:nvPr/>
        </p:nvSpPr>
        <p:spPr>
          <a:xfrm>
            <a:off x="3995857" y="2903503"/>
            <a:ext cx="1500916" cy="1411036"/>
          </a:xfrm>
          <a:custGeom>
            <a:avLst/>
            <a:gdLst>
              <a:gd name="connsiteX0" fmla="*/ 79492 w 1500916"/>
              <a:gd name="connsiteY0" fmla="*/ 33334 h 1411036"/>
              <a:gd name="connsiteX1" fmla="*/ 1120892 w 1500916"/>
              <a:gd name="connsiteY1" fmla="*/ 20634 h 1411036"/>
              <a:gd name="connsiteX2" fmla="*/ 1463792 w 1500916"/>
              <a:gd name="connsiteY2" fmla="*/ 274634 h 1411036"/>
              <a:gd name="connsiteX3" fmla="*/ 1336792 w 1500916"/>
              <a:gd name="connsiteY3" fmla="*/ 1303334 h 1411036"/>
              <a:gd name="connsiteX4" fmla="*/ 92192 w 1500916"/>
              <a:gd name="connsiteY4" fmla="*/ 1277934 h 1411036"/>
              <a:gd name="connsiteX5" fmla="*/ 92192 w 1500916"/>
              <a:gd name="connsiteY5" fmla="*/ 401634 h 1411036"/>
              <a:gd name="connsiteX6" fmla="*/ 79492 w 1500916"/>
              <a:gd name="connsiteY6" fmla="*/ 33334 h 141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916" h="1411036">
                <a:moveTo>
                  <a:pt x="79492" y="33334"/>
                </a:moveTo>
                <a:cubicBezTo>
                  <a:pt x="484833" y="6875"/>
                  <a:pt x="890175" y="-19583"/>
                  <a:pt x="1120892" y="20634"/>
                </a:cubicBezTo>
                <a:cubicBezTo>
                  <a:pt x="1351609" y="60851"/>
                  <a:pt x="1427809" y="60851"/>
                  <a:pt x="1463792" y="274634"/>
                </a:cubicBezTo>
                <a:cubicBezTo>
                  <a:pt x="1499775" y="488417"/>
                  <a:pt x="1565392" y="1136117"/>
                  <a:pt x="1336792" y="1303334"/>
                </a:cubicBezTo>
                <a:cubicBezTo>
                  <a:pt x="1108192" y="1470551"/>
                  <a:pt x="299625" y="1428217"/>
                  <a:pt x="92192" y="1277934"/>
                </a:cubicBezTo>
                <a:cubicBezTo>
                  <a:pt x="-115241" y="1127651"/>
                  <a:pt x="92192" y="401634"/>
                  <a:pt x="92192" y="401634"/>
                </a:cubicBezTo>
                <a:lnTo>
                  <a:pt x="79492" y="33334"/>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Freeform 7"/>
          <p:cNvSpPr/>
          <p:nvPr/>
        </p:nvSpPr>
        <p:spPr>
          <a:xfrm>
            <a:off x="5518105" y="4550158"/>
            <a:ext cx="1142127"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Freeform 9"/>
          <p:cNvSpPr/>
          <p:nvPr/>
        </p:nvSpPr>
        <p:spPr>
          <a:xfrm>
            <a:off x="6728689" y="980728"/>
            <a:ext cx="1500916" cy="1411036"/>
          </a:xfrm>
          <a:custGeom>
            <a:avLst/>
            <a:gdLst>
              <a:gd name="connsiteX0" fmla="*/ 79492 w 1500916"/>
              <a:gd name="connsiteY0" fmla="*/ 33334 h 1411036"/>
              <a:gd name="connsiteX1" fmla="*/ 1120892 w 1500916"/>
              <a:gd name="connsiteY1" fmla="*/ 20634 h 1411036"/>
              <a:gd name="connsiteX2" fmla="*/ 1463792 w 1500916"/>
              <a:gd name="connsiteY2" fmla="*/ 274634 h 1411036"/>
              <a:gd name="connsiteX3" fmla="*/ 1336792 w 1500916"/>
              <a:gd name="connsiteY3" fmla="*/ 1303334 h 1411036"/>
              <a:gd name="connsiteX4" fmla="*/ 92192 w 1500916"/>
              <a:gd name="connsiteY4" fmla="*/ 1277934 h 1411036"/>
              <a:gd name="connsiteX5" fmla="*/ 92192 w 1500916"/>
              <a:gd name="connsiteY5" fmla="*/ 401634 h 1411036"/>
              <a:gd name="connsiteX6" fmla="*/ 79492 w 1500916"/>
              <a:gd name="connsiteY6" fmla="*/ 33334 h 141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916" h="1411036">
                <a:moveTo>
                  <a:pt x="79492" y="33334"/>
                </a:moveTo>
                <a:cubicBezTo>
                  <a:pt x="484833" y="6875"/>
                  <a:pt x="890175" y="-19583"/>
                  <a:pt x="1120892" y="20634"/>
                </a:cubicBezTo>
                <a:cubicBezTo>
                  <a:pt x="1351609" y="60851"/>
                  <a:pt x="1427809" y="60851"/>
                  <a:pt x="1463792" y="274634"/>
                </a:cubicBezTo>
                <a:cubicBezTo>
                  <a:pt x="1499775" y="488417"/>
                  <a:pt x="1565392" y="1136117"/>
                  <a:pt x="1336792" y="1303334"/>
                </a:cubicBezTo>
                <a:cubicBezTo>
                  <a:pt x="1108192" y="1470551"/>
                  <a:pt x="299625" y="1428217"/>
                  <a:pt x="92192" y="1277934"/>
                </a:cubicBezTo>
                <a:cubicBezTo>
                  <a:pt x="-115241" y="1127651"/>
                  <a:pt x="92192" y="401634"/>
                  <a:pt x="92192" y="401634"/>
                </a:cubicBezTo>
                <a:lnTo>
                  <a:pt x="79492" y="33334"/>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580188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971600" y="548680"/>
            <a:ext cx="7277100" cy="543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reeform 2"/>
          <p:cNvSpPr/>
          <p:nvPr/>
        </p:nvSpPr>
        <p:spPr>
          <a:xfrm rot="4960634">
            <a:off x="1288025" y="2860957"/>
            <a:ext cx="1470561" cy="1496128"/>
          </a:xfrm>
          <a:custGeom>
            <a:avLst/>
            <a:gdLst>
              <a:gd name="connsiteX0" fmla="*/ 132061 w 1591808"/>
              <a:gd name="connsiteY0" fmla="*/ 546641 h 1454989"/>
              <a:gd name="connsiteX1" fmla="*/ 360661 w 1591808"/>
              <a:gd name="connsiteY1" fmla="*/ 102141 h 1454989"/>
              <a:gd name="connsiteX2" fmla="*/ 1465561 w 1591808"/>
              <a:gd name="connsiteY2" fmla="*/ 64041 h 1454989"/>
              <a:gd name="connsiteX3" fmla="*/ 1529061 w 1591808"/>
              <a:gd name="connsiteY3" fmla="*/ 851441 h 1454989"/>
              <a:gd name="connsiteX4" fmla="*/ 1122661 w 1591808"/>
              <a:gd name="connsiteY4" fmla="*/ 1346741 h 1454989"/>
              <a:gd name="connsiteX5" fmla="*/ 55861 w 1591808"/>
              <a:gd name="connsiteY5" fmla="*/ 1372141 h 1454989"/>
              <a:gd name="connsiteX6" fmla="*/ 157461 w 1591808"/>
              <a:gd name="connsiteY6" fmla="*/ 419641 h 1454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808" h="1454989">
                <a:moveTo>
                  <a:pt x="132061" y="546641"/>
                </a:moveTo>
                <a:cubicBezTo>
                  <a:pt x="135236" y="364607"/>
                  <a:pt x="138411" y="182574"/>
                  <a:pt x="360661" y="102141"/>
                </a:cubicBezTo>
                <a:cubicBezTo>
                  <a:pt x="582911" y="21708"/>
                  <a:pt x="1270828" y="-60842"/>
                  <a:pt x="1465561" y="64041"/>
                </a:cubicBezTo>
                <a:cubicBezTo>
                  <a:pt x="1660294" y="188924"/>
                  <a:pt x="1586211" y="637658"/>
                  <a:pt x="1529061" y="851441"/>
                </a:cubicBezTo>
                <a:cubicBezTo>
                  <a:pt x="1471911" y="1065224"/>
                  <a:pt x="1368194" y="1259958"/>
                  <a:pt x="1122661" y="1346741"/>
                </a:cubicBezTo>
                <a:cubicBezTo>
                  <a:pt x="877128" y="1433524"/>
                  <a:pt x="216728" y="1526658"/>
                  <a:pt x="55861" y="1372141"/>
                </a:cubicBezTo>
                <a:cubicBezTo>
                  <a:pt x="-105006" y="1217624"/>
                  <a:pt x="129944" y="445041"/>
                  <a:pt x="157461" y="41964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Freeform 3"/>
          <p:cNvSpPr/>
          <p:nvPr/>
        </p:nvSpPr>
        <p:spPr>
          <a:xfrm>
            <a:off x="2741633" y="980728"/>
            <a:ext cx="1326963"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5"/>
          <p:cNvSpPr/>
          <p:nvPr/>
        </p:nvSpPr>
        <p:spPr>
          <a:xfrm>
            <a:off x="3995857" y="2903503"/>
            <a:ext cx="1500916" cy="1411036"/>
          </a:xfrm>
          <a:custGeom>
            <a:avLst/>
            <a:gdLst>
              <a:gd name="connsiteX0" fmla="*/ 79492 w 1500916"/>
              <a:gd name="connsiteY0" fmla="*/ 33334 h 1411036"/>
              <a:gd name="connsiteX1" fmla="*/ 1120892 w 1500916"/>
              <a:gd name="connsiteY1" fmla="*/ 20634 h 1411036"/>
              <a:gd name="connsiteX2" fmla="*/ 1463792 w 1500916"/>
              <a:gd name="connsiteY2" fmla="*/ 274634 h 1411036"/>
              <a:gd name="connsiteX3" fmla="*/ 1336792 w 1500916"/>
              <a:gd name="connsiteY3" fmla="*/ 1303334 h 1411036"/>
              <a:gd name="connsiteX4" fmla="*/ 92192 w 1500916"/>
              <a:gd name="connsiteY4" fmla="*/ 1277934 h 1411036"/>
              <a:gd name="connsiteX5" fmla="*/ 92192 w 1500916"/>
              <a:gd name="connsiteY5" fmla="*/ 401634 h 1411036"/>
              <a:gd name="connsiteX6" fmla="*/ 79492 w 1500916"/>
              <a:gd name="connsiteY6" fmla="*/ 33334 h 141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916" h="1411036">
                <a:moveTo>
                  <a:pt x="79492" y="33334"/>
                </a:moveTo>
                <a:cubicBezTo>
                  <a:pt x="484833" y="6875"/>
                  <a:pt x="890175" y="-19583"/>
                  <a:pt x="1120892" y="20634"/>
                </a:cubicBezTo>
                <a:cubicBezTo>
                  <a:pt x="1351609" y="60851"/>
                  <a:pt x="1427809" y="60851"/>
                  <a:pt x="1463792" y="274634"/>
                </a:cubicBezTo>
                <a:cubicBezTo>
                  <a:pt x="1499775" y="488417"/>
                  <a:pt x="1565392" y="1136117"/>
                  <a:pt x="1336792" y="1303334"/>
                </a:cubicBezTo>
                <a:cubicBezTo>
                  <a:pt x="1108192" y="1470551"/>
                  <a:pt x="299625" y="1428217"/>
                  <a:pt x="92192" y="1277934"/>
                </a:cubicBezTo>
                <a:cubicBezTo>
                  <a:pt x="-115241" y="1127651"/>
                  <a:pt x="92192" y="401634"/>
                  <a:pt x="92192" y="401634"/>
                </a:cubicBezTo>
                <a:lnTo>
                  <a:pt x="79492" y="33334"/>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Freeform 7"/>
          <p:cNvSpPr/>
          <p:nvPr/>
        </p:nvSpPr>
        <p:spPr>
          <a:xfrm>
            <a:off x="5518105" y="4550158"/>
            <a:ext cx="1142127" cy="823058"/>
          </a:xfrm>
          <a:custGeom>
            <a:avLst/>
            <a:gdLst>
              <a:gd name="connsiteX0" fmla="*/ 94999 w 1326963"/>
              <a:gd name="connsiteY0" fmla="*/ 73025 h 823058"/>
              <a:gd name="connsiteX1" fmla="*/ 983999 w 1326963"/>
              <a:gd name="connsiteY1" fmla="*/ 34925 h 823058"/>
              <a:gd name="connsiteX2" fmla="*/ 1301499 w 1326963"/>
              <a:gd name="connsiteY2" fmla="*/ 276225 h 823058"/>
              <a:gd name="connsiteX3" fmla="*/ 1212599 w 1326963"/>
              <a:gd name="connsiteY3" fmla="*/ 669925 h 823058"/>
              <a:gd name="connsiteX4" fmla="*/ 463299 w 1326963"/>
              <a:gd name="connsiteY4" fmla="*/ 822325 h 823058"/>
              <a:gd name="connsiteX5" fmla="*/ 69599 w 1326963"/>
              <a:gd name="connsiteY5" fmla="*/ 695325 h 823058"/>
              <a:gd name="connsiteX6" fmla="*/ 94999 w 1326963"/>
              <a:gd name="connsiteY6" fmla="*/ 73025 h 8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963" h="823058">
                <a:moveTo>
                  <a:pt x="94999" y="73025"/>
                </a:moveTo>
                <a:cubicBezTo>
                  <a:pt x="247399" y="-37042"/>
                  <a:pt x="782916" y="1058"/>
                  <a:pt x="983999" y="34925"/>
                </a:cubicBezTo>
                <a:cubicBezTo>
                  <a:pt x="1185082" y="68792"/>
                  <a:pt x="1263399" y="170392"/>
                  <a:pt x="1301499" y="276225"/>
                </a:cubicBezTo>
                <a:cubicBezTo>
                  <a:pt x="1339599" y="382058"/>
                  <a:pt x="1352299" y="578908"/>
                  <a:pt x="1212599" y="669925"/>
                </a:cubicBezTo>
                <a:cubicBezTo>
                  <a:pt x="1072899" y="760942"/>
                  <a:pt x="653799" y="818092"/>
                  <a:pt x="463299" y="822325"/>
                </a:cubicBezTo>
                <a:cubicBezTo>
                  <a:pt x="272799" y="826558"/>
                  <a:pt x="135216" y="815975"/>
                  <a:pt x="69599" y="695325"/>
                </a:cubicBezTo>
                <a:cubicBezTo>
                  <a:pt x="3982" y="574675"/>
                  <a:pt x="-57401" y="183092"/>
                  <a:pt x="94999" y="730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Freeform 9"/>
          <p:cNvSpPr/>
          <p:nvPr/>
        </p:nvSpPr>
        <p:spPr>
          <a:xfrm>
            <a:off x="6728689" y="980728"/>
            <a:ext cx="1500916" cy="1411036"/>
          </a:xfrm>
          <a:custGeom>
            <a:avLst/>
            <a:gdLst>
              <a:gd name="connsiteX0" fmla="*/ 79492 w 1500916"/>
              <a:gd name="connsiteY0" fmla="*/ 33334 h 1411036"/>
              <a:gd name="connsiteX1" fmla="*/ 1120892 w 1500916"/>
              <a:gd name="connsiteY1" fmla="*/ 20634 h 1411036"/>
              <a:gd name="connsiteX2" fmla="*/ 1463792 w 1500916"/>
              <a:gd name="connsiteY2" fmla="*/ 274634 h 1411036"/>
              <a:gd name="connsiteX3" fmla="*/ 1336792 w 1500916"/>
              <a:gd name="connsiteY3" fmla="*/ 1303334 h 1411036"/>
              <a:gd name="connsiteX4" fmla="*/ 92192 w 1500916"/>
              <a:gd name="connsiteY4" fmla="*/ 1277934 h 1411036"/>
              <a:gd name="connsiteX5" fmla="*/ 92192 w 1500916"/>
              <a:gd name="connsiteY5" fmla="*/ 401634 h 1411036"/>
              <a:gd name="connsiteX6" fmla="*/ 79492 w 1500916"/>
              <a:gd name="connsiteY6" fmla="*/ 33334 h 141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916" h="1411036">
                <a:moveTo>
                  <a:pt x="79492" y="33334"/>
                </a:moveTo>
                <a:cubicBezTo>
                  <a:pt x="484833" y="6875"/>
                  <a:pt x="890175" y="-19583"/>
                  <a:pt x="1120892" y="20634"/>
                </a:cubicBezTo>
                <a:cubicBezTo>
                  <a:pt x="1351609" y="60851"/>
                  <a:pt x="1427809" y="60851"/>
                  <a:pt x="1463792" y="274634"/>
                </a:cubicBezTo>
                <a:cubicBezTo>
                  <a:pt x="1499775" y="488417"/>
                  <a:pt x="1565392" y="1136117"/>
                  <a:pt x="1336792" y="1303334"/>
                </a:cubicBezTo>
                <a:cubicBezTo>
                  <a:pt x="1108192" y="1470551"/>
                  <a:pt x="299625" y="1428217"/>
                  <a:pt x="92192" y="1277934"/>
                </a:cubicBezTo>
                <a:cubicBezTo>
                  <a:pt x="-115241" y="1127651"/>
                  <a:pt x="92192" y="401634"/>
                  <a:pt x="92192" y="401634"/>
                </a:cubicBezTo>
                <a:lnTo>
                  <a:pt x="79492" y="33334"/>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p:cNvSpPr txBox="1"/>
          <p:nvPr/>
        </p:nvSpPr>
        <p:spPr>
          <a:xfrm>
            <a:off x="1619145" y="225862"/>
            <a:ext cx="870751" cy="369332"/>
          </a:xfrm>
          <a:prstGeom prst="rect">
            <a:avLst/>
          </a:prstGeom>
          <a:noFill/>
        </p:spPr>
        <p:txBody>
          <a:bodyPr wrap="none" rtlCol="0">
            <a:spAutoFit/>
          </a:bodyPr>
          <a:lstStyle/>
          <a:p>
            <a:r>
              <a:rPr lang="en-AU" b="1" dirty="0" smtClean="0">
                <a:solidFill>
                  <a:srgbClr val="FF0000"/>
                </a:solidFill>
                <a:latin typeface="Hand Power" panose="02000603000000000000" pitchFamily="2" charset="0"/>
                <a:ea typeface="Please write me a song" panose="02000603000000000000" pitchFamily="2" charset="0"/>
              </a:rPr>
              <a:t>Level 2</a:t>
            </a:r>
            <a:endParaRPr lang="en-AU" b="1" dirty="0">
              <a:solidFill>
                <a:srgbClr val="FF0000"/>
              </a:solidFill>
              <a:latin typeface="Hand Power" panose="02000603000000000000" pitchFamily="2" charset="0"/>
              <a:ea typeface="Please write me a song" panose="02000603000000000000" pitchFamily="2" charset="0"/>
            </a:endParaRPr>
          </a:p>
        </p:txBody>
      </p:sp>
      <p:sp>
        <p:nvSpPr>
          <p:cNvPr id="9" name="TextBox 8"/>
          <p:cNvSpPr txBox="1"/>
          <p:nvPr/>
        </p:nvSpPr>
        <p:spPr>
          <a:xfrm>
            <a:off x="2990577" y="225862"/>
            <a:ext cx="829073" cy="369332"/>
          </a:xfrm>
          <a:prstGeom prst="rect">
            <a:avLst/>
          </a:prstGeom>
          <a:noFill/>
        </p:spPr>
        <p:txBody>
          <a:bodyPr wrap="none" rtlCol="0">
            <a:spAutoFit/>
          </a:bodyPr>
          <a:lstStyle/>
          <a:p>
            <a:r>
              <a:rPr lang="en-AU" b="1" dirty="0" smtClean="0">
                <a:solidFill>
                  <a:srgbClr val="FF0000"/>
                </a:solidFill>
                <a:latin typeface="Hand Power" panose="02000603000000000000" pitchFamily="2" charset="0"/>
                <a:ea typeface="Please write me a song" panose="02000603000000000000" pitchFamily="2" charset="0"/>
              </a:rPr>
              <a:t>Level 1</a:t>
            </a:r>
            <a:endParaRPr lang="en-AU" b="1" dirty="0">
              <a:solidFill>
                <a:srgbClr val="FF0000"/>
              </a:solidFill>
              <a:latin typeface="Hand Power" panose="02000603000000000000" pitchFamily="2" charset="0"/>
              <a:ea typeface="Please write me a song" panose="02000603000000000000" pitchFamily="2" charset="0"/>
            </a:endParaRPr>
          </a:p>
        </p:txBody>
      </p:sp>
      <p:sp>
        <p:nvSpPr>
          <p:cNvPr id="11" name="TextBox 10"/>
          <p:cNvSpPr txBox="1"/>
          <p:nvPr/>
        </p:nvSpPr>
        <p:spPr>
          <a:xfrm>
            <a:off x="4310939" y="235824"/>
            <a:ext cx="870751" cy="369332"/>
          </a:xfrm>
          <a:prstGeom prst="rect">
            <a:avLst/>
          </a:prstGeom>
          <a:noFill/>
        </p:spPr>
        <p:txBody>
          <a:bodyPr wrap="none" rtlCol="0">
            <a:spAutoFit/>
          </a:bodyPr>
          <a:lstStyle/>
          <a:p>
            <a:r>
              <a:rPr lang="en-AU" b="1" dirty="0" smtClean="0">
                <a:solidFill>
                  <a:srgbClr val="FF0000"/>
                </a:solidFill>
                <a:latin typeface="Hand Power" panose="02000603000000000000" pitchFamily="2" charset="0"/>
                <a:ea typeface="Please write me a song" panose="02000603000000000000" pitchFamily="2" charset="0"/>
              </a:rPr>
              <a:t>Level 2</a:t>
            </a:r>
            <a:endParaRPr lang="en-AU" b="1" dirty="0">
              <a:solidFill>
                <a:srgbClr val="FF0000"/>
              </a:solidFill>
              <a:latin typeface="Hand Power" panose="02000603000000000000" pitchFamily="2" charset="0"/>
              <a:ea typeface="Please write me a song" panose="02000603000000000000" pitchFamily="2" charset="0"/>
            </a:endParaRPr>
          </a:p>
        </p:txBody>
      </p:sp>
      <p:sp>
        <p:nvSpPr>
          <p:cNvPr id="12" name="TextBox 11"/>
          <p:cNvSpPr txBox="1"/>
          <p:nvPr/>
        </p:nvSpPr>
        <p:spPr>
          <a:xfrm>
            <a:off x="5653792" y="263962"/>
            <a:ext cx="873957" cy="369332"/>
          </a:xfrm>
          <a:prstGeom prst="rect">
            <a:avLst/>
          </a:prstGeom>
          <a:noFill/>
        </p:spPr>
        <p:txBody>
          <a:bodyPr wrap="none" rtlCol="0">
            <a:spAutoFit/>
          </a:bodyPr>
          <a:lstStyle/>
          <a:p>
            <a:r>
              <a:rPr lang="en-AU" b="1" dirty="0" smtClean="0">
                <a:solidFill>
                  <a:srgbClr val="FF0000"/>
                </a:solidFill>
                <a:latin typeface="Hand Power" panose="02000603000000000000" pitchFamily="2" charset="0"/>
                <a:ea typeface="Please write me a song" panose="02000603000000000000" pitchFamily="2" charset="0"/>
              </a:rPr>
              <a:t>Level 3</a:t>
            </a:r>
            <a:endParaRPr lang="en-AU" b="1" dirty="0">
              <a:solidFill>
                <a:srgbClr val="FF0000"/>
              </a:solidFill>
              <a:latin typeface="Hand Power" panose="02000603000000000000" pitchFamily="2" charset="0"/>
              <a:ea typeface="Please write me a song" panose="02000603000000000000" pitchFamily="2" charset="0"/>
            </a:endParaRPr>
          </a:p>
        </p:txBody>
      </p:sp>
      <p:sp>
        <p:nvSpPr>
          <p:cNvPr id="14" name="TextBox 13"/>
          <p:cNvSpPr txBox="1"/>
          <p:nvPr/>
        </p:nvSpPr>
        <p:spPr>
          <a:xfrm>
            <a:off x="6948264" y="273924"/>
            <a:ext cx="829073" cy="369332"/>
          </a:xfrm>
          <a:prstGeom prst="rect">
            <a:avLst/>
          </a:prstGeom>
          <a:noFill/>
        </p:spPr>
        <p:txBody>
          <a:bodyPr wrap="none" rtlCol="0">
            <a:spAutoFit/>
          </a:bodyPr>
          <a:lstStyle/>
          <a:p>
            <a:r>
              <a:rPr lang="en-AU" b="1" dirty="0" smtClean="0">
                <a:solidFill>
                  <a:srgbClr val="FF0000"/>
                </a:solidFill>
                <a:latin typeface="Hand Power" panose="02000603000000000000" pitchFamily="2" charset="0"/>
                <a:ea typeface="Please write me a song" panose="02000603000000000000" pitchFamily="2" charset="0"/>
              </a:rPr>
              <a:t>Level 1</a:t>
            </a:r>
            <a:endParaRPr lang="en-AU" b="1" dirty="0">
              <a:solidFill>
                <a:srgbClr val="FF0000"/>
              </a:solidFill>
              <a:latin typeface="Hand Power" panose="02000603000000000000" pitchFamily="2" charset="0"/>
              <a:ea typeface="Please write me a song" panose="02000603000000000000" pitchFamily="2" charset="0"/>
            </a:endParaRPr>
          </a:p>
        </p:txBody>
      </p:sp>
    </p:spTree>
    <p:extLst>
      <p:ext uri="{BB962C8B-B14F-4D97-AF65-F5344CB8AC3E}">
        <p14:creationId xmlns:p14="http://schemas.microsoft.com/office/powerpoint/2010/main" val="6452549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afeschoolscoalition.org.au/uploads/1/189f40b124a636e4dfbca527d9b545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574006" cy="478366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3275856" y="3429000"/>
            <a:ext cx="6912768" cy="6336704"/>
          </a:xfrm>
          <a:prstGeom prst="ellipse">
            <a:avLst/>
          </a:prstGeom>
          <a:solidFill>
            <a:schemeClr val="tx2">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4</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563888" y="5044316"/>
            <a:ext cx="6336704" cy="1255276"/>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Adobe Arabic" pitchFamily="18" charset="-78"/>
              </a:rPr>
              <a:t>EQUAT – exam analysis tool</a:t>
            </a:r>
            <a:endParaRPr lang="en-AU" sz="2800" dirty="0"/>
          </a:p>
        </p:txBody>
      </p:sp>
    </p:spTree>
    <p:extLst>
      <p:ext uri="{BB962C8B-B14F-4D97-AF65-F5344CB8AC3E}">
        <p14:creationId xmlns:p14="http://schemas.microsoft.com/office/powerpoint/2010/main" val="8917327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afeschoolscoalition.org.au/uploads/1/189f40b124a636e4dfbca527d9b545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574006" cy="47836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56" y="1556792"/>
            <a:ext cx="6927993" cy="320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p:nvPr/>
        </p:nvSpPr>
        <p:spPr>
          <a:xfrm>
            <a:off x="1342020" y="2708920"/>
            <a:ext cx="6351929" cy="12241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4"/>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539552" y="3933056"/>
            <a:ext cx="3787981" cy="2583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3059832" y="3316468"/>
            <a:ext cx="6912768" cy="6336704"/>
          </a:xfrm>
          <a:prstGeom prst="ellipse">
            <a:avLst/>
          </a:prstGeom>
          <a:solidFill>
            <a:schemeClr val="tx2">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4</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563888" y="5044316"/>
            <a:ext cx="6336704" cy="1255276"/>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Adobe Arabic" pitchFamily="18" charset="-78"/>
              </a:rPr>
              <a:t>EQUAT – exam analysis tool</a:t>
            </a:r>
            <a:endParaRPr lang="en-AU" sz="2800" dirty="0"/>
          </a:p>
        </p:txBody>
      </p:sp>
    </p:spTree>
    <p:extLst>
      <p:ext uri="{BB962C8B-B14F-4D97-AF65-F5344CB8AC3E}">
        <p14:creationId xmlns:p14="http://schemas.microsoft.com/office/powerpoint/2010/main" val="242776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afeschoolscoalition.org.au/uploads/1/189f40b124a636e4dfbca527d9b545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574006" cy="478366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899592" y="692696"/>
            <a:ext cx="7561865" cy="5415455"/>
            <a:chOff x="899592" y="692696"/>
            <a:chExt cx="7561865" cy="5415455"/>
          </a:xfrm>
        </p:grpSpPr>
        <p:pic>
          <p:nvPicPr>
            <p:cNvPr id="8" name="Picture 6"/>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99592" y="692696"/>
              <a:ext cx="7561865" cy="5415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27784" y="1651644"/>
              <a:ext cx="864096" cy="14401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3311288" y="5589240"/>
              <a:ext cx="216024" cy="10801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5" name="Oval 4"/>
          <p:cNvSpPr/>
          <p:nvPr/>
        </p:nvSpPr>
        <p:spPr>
          <a:xfrm>
            <a:off x="3275856" y="3429000"/>
            <a:ext cx="6912768" cy="6336704"/>
          </a:xfrm>
          <a:prstGeom prst="ellipse">
            <a:avLst/>
          </a:prstGeom>
          <a:solidFill>
            <a:schemeClr val="tx2">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4</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563888" y="5044316"/>
            <a:ext cx="6336704" cy="1255276"/>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Adobe Arabic" pitchFamily="18" charset="-78"/>
              </a:rPr>
              <a:t>EQUAT – exam analysis tool</a:t>
            </a:r>
            <a:endParaRPr lang="en-AU" sz="2800" dirty="0"/>
          </a:p>
        </p:txBody>
      </p:sp>
    </p:spTree>
    <p:extLst>
      <p:ext uri="{BB962C8B-B14F-4D97-AF65-F5344CB8AC3E}">
        <p14:creationId xmlns:p14="http://schemas.microsoft.com/office/powerpoint/2010/main" val="32758274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afeschoolscoalition.org.au/uploads/1/189f40b124a636e4dfbca527d9b545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574006" cy="47836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65400" y="2157974"/>
            <a:ext cx="8484957" cy="2542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275856" y="3429000"/>
            <a:ext cx="6912768" cy="6336704"/>
          </a:xfrm>
          <a:prstGeom prst="ellipse">
            <a:avLst/>
          </a:prstGeom>
          <a:solidFill>
            <a:schemeClr val="tx2">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251520" y="116632"/>
            <a:ext cx="1348446" cy="2215991"/>
          </a:xfrm>
          <a:prstGeom prst="rect">
            <a:avLst/>
          </a:prstGeom>
          <a:noFill/>
        </p:spPr>
        <p:txBody>
          <a:bodyPr wrap="none" rtlCol="0">
            <a:spAutoFit/>
          </a:bodyPr>
          <a:lstStyle/>
          <a:p>
            <a:r>
              <a:rPr lang="en-AU" sz="13800" dirty="0" smtClean="0">
                <a:latin typeface="Swis721 Blk BT" panose="020B0904030502020204" pitchFamily="34" charset="0"/>
                <a:ea typeface="Kozuka Gothic Pro M" pitchFamily="34" charset="-128"/>
                <a:cs typeface="Times New Roman" panose="02020603050405020304" pitchFamily="18" charset="0"/>
              </a:rPr>
              <a:t>4</a:t>
            </a:r>
            <a:endParaRPr lang="en-AU" sz="13800" dirty="0">
              <a:latin typeface="Swis721 Blk BT" panose="020B0904030502020204" pitchFamily="34" charset="0"/>
              <a:ea typeface="Kozuka Gothic Pro M" pitchFamily="34" charset="-128"/>
              <a:cs typeface="Times New Roman" panose="02020603050405020304" pitchFamily="18" charset="0"/>
            </a:endParaRPr>
          </a:p>
        </p:txBody>
      </p:sp>
      <p:sp>
        <p:nvSpPr>
          <p:cNvPr id="3" name="Content Placeholder 2"/>
          <p:cNvSpPr>
            <a:spLocks noGrp="1"/>
          </p:cNvSpPr>
          <p:nvPr>
            <p:ph idx="1"/>
          </p:nvPr>
        </p:nvSpPr>
        <p:spPr>
          <a:xfrm>
            <a:off x="3563888" y="5044316"/>
            <a:ext cx="6336704" cy="1255276"/>
          </a:xfrm>
        </p:spPr>
        <p:txBody>
          <a:bodyPr>
            <a:noAutofit/>
          </a:bodyPr>
          <a:lstStyle/>
          <a:p>
            <a:pPr marL="0" lvl="0" indent="0">
              <a:buNone/>
            </a:pPr>
            <a:r>
              <a:rPr lang="en-AU" dirty="0" smtClean="0">
                <a:solidFill>
                  <a:schemeClr val="bg1"/>
                </a:solidFill>
                <a:latin typeface="Adobe Gothic Std B" pitchFamily="34" charset="-128"/>
                <a:ea typeface="Adobe Gothic Std B" pitchFamily="34" charset="-128"/>
                <a:cs typeface="Adobe Arabic" pitchFamily="18" charset="-78"/>
              </a:rPr>
              <a:t>EQUAT – exam analysis tool</a:t>
            </a:r>
            <a:endParaRPr lang="en-AU" sz="2800" dirty="0"/>
          </a:p>
        </p:txBody>
      </p:sp>
    </p:spTree>
    <p:extLst>
      <p:ext uri="{BB962C8B-B14F-4D97-AF65-F5344CB8AC3E}">
        <p14:creationId xmlns:p14="http://schemas.microsoft.com/office/powerpoint/2010/main" val="2564266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912768"/>
          </a:xfrm>
          <a:prstGeom prst="rect">
            <a:avLst/>
          </a:prstGeom>
          <a:solidFill>
            <a:schemeClr val="tx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solidFill>
                <a:srgbClr val="CF301F"/>
              </a:solidFill>
            </a:endParaRPr>
          </a:p>
        </p:txBody>
      </p:sp>
      <p:sp>
        <p:nvSpPr>
          <p:cNvPr id="5" name="Rectangle 4"/>
          <p:cNvSpPr/>
          <p:nvPr/>
        </p:nvSpPr>
        <p:spPr>
          <a:xfrm>
            <a:off x="359532" y="2060848"/>
            <a:ext cx="8424936" cy="2123658"/>
          </a:xfrm>
          <a:prstGeom prst="rect">
            <a:avLst/>
          </a:prstGeom>
        </p:spPr>
        <p:txBody>
          <a:bodyPr wrap="square">
            <a:spAutoFit/>
          </a:bodyPr>
          <a:lstStyle/>
          <a:p>
            <a:pPr algn="ctr"/>
            <a:r>
              <a:rPr lang="en-AU" sz="44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rPr>
              <a:t>It is possible to establish a culture of success in your classroom.</a:t>
            </a:r>
            <a:endParaRPr lang="en-AU" sz="4400" b="1" dirty="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Helvetica" panose="020B0604020202020204" pitchFamily="34" charset="0"/>
            </a:endParaRPr>
          </a:p>
        </p:txBody>
      </p:sp>
    </p:spTree>
    <p:extLst>
      <p:ext uri="{BB962C8B-B14F-4D97-AF65-F5344CB8AC3E}">
        <p14:creationId xmlns:p14="http://schemas.microsoft.com/office/powerpoint/2010/main" val="720602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1668</TotalTime>
  <Words>6394</Words>
  <Application>Microsoft Office PowerPoint</Application>
  <PresentationFormat>On-screen Show (4:3)</PresentationFormat>
  <Paragraphs>304</Paragraphs>
  <Slides>35</Slides>
  <Notes>35</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35</vt:i4>
      </vt:variant>
    </vt:vector>
  </HeadingPairs>
  <TitlesOfParts>
    <vt:vector size="56" baseType="lpstr">
      <vt:lpstr>Adobe Fangsong Std R</vt:lpstr>
      <vt:lpstr>Adobe Gothic Std B</vt:lpstr>
      <vt:lpstr>Adobe Heiti Std R</vt:lpstr>
      <vt:lpstr>Kozuka Gothic Pro M</vt:lpstr>
      <vt:lpstr>Adobe Arabic</vt:lpstr>
      <vt:lpstr>Adobe Garamond Pro Bold</vt:lpstr>
      <vt:lpstr>Arial</vt:lpstr>
      <vt:lpstr>Arial Black</vt:lpstr>
      <vt:lpstr>Bauhaus 93</vt:lpstr>
      <vt:lpstr>Calibri</vt:lpstr>
      <vt:lpstr>Hand Power</vt:lpstr>
      <vt:lpstr>Helvetica</vt:lpstr>
      <vt:lpstr>Kahootz Cartoon</vt:lpstr>
      <vt:lpstr>Myriad Pro Light</vt:lpstr>
      <vt:lpstr>Narkisim</vt:lpstr>
      <vt:lpstr>Please write me a song</vt:lpstr>
      <vt:lpstr>Rockwell Condensed</vt:lpstr>
      <vt:lpstr>Swis721 Blk BT</vt:lpstr>
      <vt:lpstr>Times New Roman</vt:lpstr>
      <vt:lpstr>Wingdings</vt:lpstr>
      <vt:lpstr>Office Theme</vt:lpstr>
      <vt:lpstr>Establishing a Culture of Success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Adele Hudson</dc:creator>
  <cp:lastModifiedBy>Adele Hudson</cp:lastModifiedBy>
  <cp:revision>132</cp:revision>
  <dcterms:created xsi:type="dcterms:W3CDTF">2015-02-08T22:06:30Z</dcterms:created>
  <dcterms:modified xsi:type="dcterms:W3CDTF">2015-10-20T04:08:28Z</dcterms:modified>
</cp:coreProperties>
</file>