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63" r:id="rId3"/>
    <p:sldId id="278" r:id="rId4"/>
    <p:sldId id="324" r:id="rId5"/>
    <p:sldId id="279" r:id="rId6"/>
    <p:sldId id="281" r:id="rId7"/>
    <p:sldId id="282" r:id="rId8"/>
    <p:sldId id="325" r:id="rId9"/>
    <p:sldId id="284" r:id="rId10"/>
    <p:sldId id="326" r:id="rId11"/>
    <p:sldId id="286" r:id="rId12"/>
    <p:sldId id="285" r:id="rId13"/>
    <p:sldId id="327" r:id="rId14"/>
    <p:sldId id="287" r:id="rId15"/>
    <p:sldId id="297" r:id="rId16"/>
    <p:sldId id="328" r:id="rId17"/>
    <p:sldId id="334" r:id="rId18"/>
    <p:sldId id="329" r:id="rId19"/>
    <p:sldId id="332" r:id="rId20"/>
    <p:sldId id="351" r:id="rId21"/>
    <p:sldId id="299" r:id="rId22"/>
    <p:sldId id="300" r:id="rId23"/>
    <p:sldId id="335" r:id="rId24"/>
    <p:sldId id="336" r:id="rId25"/>
    <p:sldId id="337" r:id="rId26"/>
    <p:sldId id="338" r:id="rId27"/>
    <p:sldId id="339" r:id="rId28"/>
    <p:sldId id="341" r:id="rId29"/>
    <p:sldId id="343" r:id="rId30"/>
    <p:sldId id="344" r:id="rId31"/>
    <p:sldId id="347" r:id="rId32"/>
    <p:sldId id="345" r:id="rId33"/>
    <p:sldId id="349" r:id="rId34"/>
    <p:sldId id="350" r:id="rId35"/>
    <p:sldId id="321" r:id="rId36"/>
    <p:sldId id="32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7539" autoAdjust="0"/>
  </p:normalViewPr>
  <p:slideViewPr>
    <p:cSldViewPr snapToGrid="0">
      <p:cViewPr varScale="1">
        <p:scale>
          <a:sx n="46" d="100"/>
          <a:sy n="46" d="100"/>
        </p:scale>
        <p:origin x="1444" y="44"/>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use theory to explain key findings</c:v>
                </c:pt>
                <c:pt idx="1">
                  <c:v>explain errors in method</c:v>
                </c:pt>
                <c:pt idx="2">
                  <c:v>explain modifications</c:v>
                </c:pt>
                <c:pt idx="3">
                  <c:v>summarise key findings in conclusion</c:v>
                </c:pt>
              </c:strCache>
            </c:strRef>
          </c:cat>
          <c:val>
            <c:numRef>
              <c:f>Sheet1!$B$2:$B$5</c:f>
              <c:numCache>
                <c:formatCode>General</c:formatCode>
                <c:ptCount val="4"/>
                <c:pt idx="0">
                  <c:v>36</c:v>
                </c:pt>
                <c:pt idx="1">
                  <c:v>53</c:v>
                </c:pt>
                <c:pt idx="2">
                  <c:v>53</c:v>
                </c:pt>
                <c:pt idx="3">
                  <c:v>46</c:v>
                </c:pt>
              </c:numCache>
            </c:numRef>
          </c:val>
          <c:extLst>
            <c:ext xmlns:c16="http://schemas.microsoft.com/office/drawing/2014/chart" uri="{C3380CC4-5D6E-409C-BE32-E72D297353CC}">
              <c16:uniqueId val="{00000000-C23A-4925-9F60-B746B2EB965C}"/>
            </c:ext>
          </c:extLst>
        </c:ser>
        <c:dLbls>
          <c:showLegendKey val="0"/>
          <c:showVal val="0"/>
          <c:showCatName val="0"/>
          <c:showSerName val="0"/>
          <c:showPercent val="0"/>
          <c:showBubbleSize val="0"/>
        </c:dLbls>
        <c:gapWidth val="150"/>
        <c:axId val="297983376"/>
        <c:axId val="297984688"/>
      </c:barChart>
      <c:catAx>
        <c:axId val="29798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7984688"/>
        <c:crosses val="autoZero"/>
        <c:auto val="1"/>
        <c:lblAlgn val="ctr"/>
        <c:lblOffset val="100"/>
        <c:noMultiLvlLbl val="0"/>
      </c:catAx>
      <c:valAx>
        <c:axId val="2979846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800" dirty="0" smtClean="0"/>
                  <a:t>%</a:t>
                </a:r>
                <a:endParaRPr lang="en-AU" sz="2800" dirty="0"/>
              </a:p>
            </c:rich>
          </c:tx>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97983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B24338-ACC4-416D-A245-14366DCCE10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11B17A8-E64B-4DE8-847D-094D14794EE0}">
      <dgm:prSet phldrT="[Text]"/>
      <dgm:spPr/>
      <dgm:t>
        <a:bodyPr/>
        <a:lstStyle/>
        <a:p>
          <a:r>
            <a:rPr lang="en-US" dirty="0" smtClean="0"/>
            <a:t>AOS3</a:t>
          </a:r>
          <a:endParaRPr lang="en-US" dirty="0"/>
        </a:p>
      </dgm:t>
    </dgm:pt>
    <dgm:pt modelId="{699733DA-FFCF-459F-B9DD-84E3A6E1884D}" type="parTrans" cxnId="{9C02679A-68FA-456F-A04F-0321D1138C32}">
      <dgm:prSet/>
      <dgm:spPr/>
      <dgm:t>
        <a:bodyPr/>
        <a:lstStyle/>
        <a:p>
          <a:endParaRPr lang="en-US"/>
        </a:p>
      </dgm:t>
    </dgm:pt>
    <dgm:pt modelId="{E39280C8-F78C-437A-AEFA-6840E4D0815F}" type="sibTrans" cxnId="{9C02679A-68FA-456F-A04F-0321D1138C32}">
      <dgm:prSet/>
      <dgm:spPr/>
      <dgm:t>
        <a:bodyPr/>
        <a:lstStyle/>
        <a:p>
          <a:endParaRPr lang="en-US"/>
        </a:p>
      </dgm:t>
    </dgm:pt>
    <dgm:pt modelId="{A8AC95A3-BE8F-441A-A45A-36936C654DF8}">
      <dgm:prSet phldrT="[Text]"/>
      <dgm:spPr/>
      <dgm:t>
        <a:bodyPr/>
        <a:lstStyle/>
        <a:p>
          <a:r>
            <a:rPr lang="en-US" dirty="0" smtClean="0"/>
            <a:t>Research Investigation</a:t>
          </a:r>
          <a:endParaRPr lang="en-US" dirty="0"/>
        </a:p>
      </dgm:t>
    </dgm:pt>
    <dgm:pt modelId="{CDD4DC41-3642-4356-93E9-FAC0540D32CE}" type="parTrans" cxnId="{9C5D48B8-4C08-41B0-B241-1D493C4CAE7C}">
      <dgm:prSet/>
      <dgm:spPr/>
      <dgm:t>
        <a:bodyPr/>
        <a:lstStyle/>
        <a:p>
          <a:endParaRPr lang="en-US"/>
        </a:p>
      </dgm:t>
    </dgm:pt>
    <dgm:pt modelId="{F7F8CB8A-B8ED-4C96-8CDB-85BAB29935C2}" type="sibTrans" cxnId="{9C5D48B8-4C08-41B0-B241-1D493C4CAE7C}">
      <dgm:prSet/>
      <dgm:spPr/>
      <dgm:t>
        <a:bodyPr/>
        <a:lstStyle/>
        <a:p>
          <a:endParaRPr lang="en-US"/>
        </a:p>
      </dgm:t>
    </dgm:pt>
    <dgm:pt modelId="{4BB15475-D225-4DAF-BF4D-56D3343DA21E}">
      <dgm:prSet phldrT="[Text]"/>
      <dgm:spPr/>
      <dgm:t>
        <a:bodyPr/>
        <a:lstStyle/>
        <a:p>
          <a:r>
            <a:rPr lang="en-US" dirty="0" smtClean="0"/>
            <a:t>Practical Investigation</a:t>
          </a:r>
          <a:endParaRPr lang="en-US" dirty="0"/>
        </a:p>
      </dgm:t>
    </dgm:pt>
    <dgm:pt modelId="{839A461F-4DF3-4DF9-87B2-7B3FE3EAD24E}" type="parTrans" cxnId="{911C1952-EDCD-40A1-B8BF-69556C39B59F}">
      <dgm:prSet/>
      <dgm:spPr/>
      <dgm:t>
        <a:bodyPr/>
        <a:lstStyle/>
        <a:p>
          <a:endParaRPr lang="en-US"/>
        </a:p>
      </dgm:t>
    </dgm:pt>
    <dgm:pt modelId="{049ACC81-9448-4FDC-AC46-BB19E860C3CC}" type="sibTrans" cxnId="{911C1952-EDCD-40A1-B8BF-69556C39B59F}">
      <dgm:prSet/>
      <dgm:spPr/>
      <dgm:t>
        <a:bodyPr/>
        <a:lstStyle/>
        <a:p>
          <a:endParaRPr lang="en-US"/>
        </a:p>
      </dgm:t>
    </dgm:pt>
    <dgm:pt modelId="{0BADC43A-02DB-4A0A-9D69-CB756BADA371}" type="pres">
      <dgm:prSet presAssocID="{CFB24338-ACC4-416D-A245-14366DCCE10B}" presName="hierChild1" presStyleCnt="0">
        <dgm:presLayoutVars>
          <dgm:chPref val="1"/>
          <dgm:dir/>
          <dgm:animOne val="branch"/>
          <dgm:animLvl val="lvl"/>
          <dgm:resizeHandles/>
        </dgm:presLayoutVars>
      </dgm:prSet>
      <dgm:spPr/>
      <dgm:t>
        <a:bodyPr/>
        <a:lstStyle/>
        <a:p>
          <a:endParaRPr lang="en-US"/>
        </a:p>
      </dgm:t>
    </dgm:pt>
    <dgm:pt modelId="{BB3D2224-DA7C-4346-ACBE-F798E72215FF}" type="pres">
      <dgm:prSet presAssocID="{C11B17A8-E64B-4DE8-847D-094D14794EE0}" presName="hierRoot1" presStyleCnt="0"/>
      <dgm:spPr/>
    </dgm:pt>
    <dgm:pt modelId="{BE121BEE-7AF6-49C3-8F7C-BD1995484DB3}" type="pres">
      <dgm:prSet presAssocID="{C11B17A8-E64B-4DE8-847D-094D14794EE0}" presName="composite" presStyleCnt="0"/>
      <dgm:spPr/>
    </dgm:pt>
    <dgm:pt modelId="{C4DFE16C-4B5A-41CB-B47C-52F8509E0994}" type="pres">
      <dgm:prSet presAssocID="{C11B17A8-E64B-4DE8-847D-094D14794EE0}" presName="background" presStyleLbl="node0" presStyleIdx="0" presStyleCnt="1"/>
      <dgm:spPr/>
    </dgm:pt>
    <dgm:pt modelId="{4E987F1A-5076-4CB9-8E34-3A7BC79E3AA2}" type="pres">
      <dgm:prSet presAssocID="{C11B17A8-E64B-4DE8-847D-094D14794EE0}" presName="text" presStyleLbl="fgAcc0" presStyleIdx="0" presStyleCnt="1">
        <dgm:presLayoutVars>
          <dgm:chPref val="3"/>
        </dgm:presLayoutVars>
      </dgm:prSet>
      <dgm:spPr/>
      <dgm:t>
        <a:bodyPr/>
        <a:lstStyle/>
        <a:p>
          <a:endParaRPr lang="en-US"/>
        </a:p>
      </dgm:t>
    </dgm:pt>
    <dgm:pt modelId="{192BA3F2-270F-4C1B-BB51-515F14053163}" type="pres">
      <dgm:prSet presAssocID="{C11B17A8-E64B-4DE8-847D-094D14794EE0}" presName="hierChild2" presStyleCnt="0"/>
      <dgm:spPr/>
    </dgm:pt>
    <dgm:pt modelId="{4D2E0E4D-6ACA-4BE0-8FB1-2969AC97CC70}" type="pres">
      <dgm:prSet presAssocID="{CDD4DC41-3642-4356-93E9-FAC0540D32CE}" presName="Name10" presStyleLbl="parChTrans1D2" presStyleIdx="0" presStyleCnt="2"/>
      <dgm:spPr/>
      <dgm:t>
        <a:bodyPr/>
        <a:lstStyle/>
        <a:p>
          <a:endParaRPr lang="en-US"/>
        </a:p>
      </dgm:t>
    </dgm:pt>
    <dgm:pt modelId="{2E8EEF43-7F65-4565-B807-26AE86876CD3}" type="pres">
      <dgm:prSet presAssocID="{A8AC95A3-BE8F-441A-A45A-36936C654DF8}" presName="hierRoot2" presStyleCnt="0"/>
      <dgm:spPr/>
    </dgm:pt>
    <dgm:pt modelId="{197D1D96-BF7E-4FA7-B671-4CF645E89E82}" type="pres">
      <dgm:prSet presAssocID="{A8AC95A3-BE8F-441A-A45A-36936C654DF8}" presName="composite2" presStyleCnt="0"/>
      <dgm:spPr/>
    </dgm:pt>
    <dgm:pt modelId="{E6E6C7E5-1C2D-4515-A65C-3226EED103EF}" type="pres">
      <dgm:prSet presAssocID="{A8AC95A3-BE8F-441A-A45A-36936C654DF8}" presName="background2" presStyleLbl="node2" presStyleIdx="0" presStyleCnt="2"/>
      <dgm:spPr/>
    </dgm:pt>
    <dgm:pt modelId="{35C1EF32-4A03-4177-97F0-8251866EB575}" type="pres">
      <dgm:prSet presAssocID="{A8AC95A3-BE8F-441A-A45A-36936C654DF8}" presName="text2" presStyleLbl="fgAcc2" presStyleIdx="0" presStyleCnt="2">
        <dgm:presLayoutVars>
          <dgm:chPref val="3"/>
        </dgm:presLayoutVars>
      </dgm:prSet>
      <dgm:spPr/>
      <dgm:t>
        <a:bodyPr/>
        <a:lstStyle/>
        <a:p>
          <a:endParaRPr lang="en-US"/>
        </a:p>
      </dgm:t>
    </dgm:pt>
    <dgm:pt modelId="{8EB7D6D7-4A6E-436B-B850-5D9E950F2439}" type="pres">
      <dgm:prSet presAssocID="{A8AC95A3-BE8F-441A-A45A-36936C654DF8}" presName="hierChild3" presStyleCnt="0"/>
      <dgm:spPr/>
    </dgm:pt>
    <dgm:pt modelId="{60C842F4-2CCC-4E85-B3A8-DEE116268DA4}" type="pres">
      <dgm:prSet presAssocID="{839A461F-4DF3-4DF9-87B2-7B3FE3EAD24E}" presName="Name10" presStyleLbl="parChTrans1D2" presStyleIdx="1" presStyleCnt="2"/>
      <dgm:spPr/>
      <dgm:t>
        <a:bodyPr/>
        <a:lstStyle/>
        <a:p>
          <a:endParaRPr lang="en-US"/>
        </a:p>
      </dgm:t>
    </dgm:pt>
    <dgm:pt modelId="{AFEA1512-89E2-427B-8D39-81D520777335}" type="pres">
      <dgm:prSet presAssocID="{4BB15475-D225-4DAF-BF4D-56D3343DA21E}" presName="hierRoot2" presStyleCnt="0"/>
      <dgm:spPr/>
    </dgm:pt>
    <dgm:pt modelId="{0DBE1C51-4FA6-4954-95F3-0FAE033C4004}" type="pres">
      <dgm:prSet presAssocID="{4BB15475-D225-4DAF-BF4D-56D3343DA21E}" presName="composite2" presStyleCnt="0"/>
      <dgm:spPr/>
    </dgm:pt>
    <dgm:pt modelId="{95B6475A-CA84-4C04-AC2D-11400FBC523A}" type="pres">
      <dgm:prSet presAssocID="{4BB15475-D225-4DAF-BF4D-56D3343DA21E}" presName="background2" presStyleLbl="node2" presStyleIdx="1" presStyleCnt="2"/>
      <dgm:spPr/>
    </dgm:pt>
    <dgm:pt modelId="{5762738C-806B-4967-B249-0D967885E4A6}" type="pres">
      <dgm:prSet presAssocID="{4BB15475-D225-4DAF-BF4D-56D3343DA21E}" presName="text2" presStyleLbl="fgAcc2" presStyleIdx="1" presStyleCnt="2">
        <dgm:presLayoutVars>
          <dgm:chPref val="3"/>
        </dgm:presLayoutVars>
      </dgm:prSet>
      <dgm:spPr/>
      <dgm:t>
        <a:bodyPr/>
        <a:lstStyle/>
        <a:p>
          <a:endParaRPr lang="en-US"/>
        </a:p>
      </dgm:t>
    </dgm:pt>
    <dgm:pt modelId="{2FD2A427-A56B-4152-BACD-8440F8B6D3D9}" type="pres">
      <dgm:prSet presAssocID="{4BB15475-D225-4DAF-BF4D-56D3343DA21E}" presName="hierChild3" presStyleCnt="0"/>
      <dgm:spPr/>
    </dgm:pt>
  </dgm:ptLst>
  <dgm:cxnLst>
    <dgm:cxn modelId="{FC88ACE1-AE7A-49A7-BC21-9CDE6A221D2D}" type="presOf" srcId="{C11B17A8-E64B-4DE8-847D-094D14794EE0}" destId="{4E987F1A-5076-4CB9-8E34-3A7BC79E3AA2}" srcOrd="0" destOrd="0" presId="urn:microsoft.com/office/officeart/2005/8/layout/hierarchy1"/>
    <dgm:cxn modelId="{C97A8DF6-FE56-4B8B-ACA5-C490BCAC337A}" type="presOf" srcId="{CDD4DC41-3642-4356-93E9-FAC0540D32CE}" destId="{4D2E0E4D-6ACA-4BE0-8FB1-2969AC97CC70}" srcOrd="0" destOrd="0" presId="urn:microsoft.com/office/officeart/2005/8/layout/hierarchy1"/>
    <dgm:cxn modelId="{716977D3-4EAB-42FC-A5D3-E98F6538DD51}" type="presOf" srcId="{A8AC95A3-BE8F-441A-A45A-36936C654DF8}" destId="{35C1EF32-4A03-4177-97F0-8251866EB575}" srcOrd="0" destOrd="0" presId="urn:microsoft.com/office/officeart/2005/8/layout/hierarchy1"/>
    <dgm:cxn modelId="{658313C9-1592-4404-9643-BE2DF942276B}" type="presOf" srcId="{4BB15475-D225-4DAF-BF4D-56D3343DA21E}" destId="{5762738C-806B-4967-B249-0D967885E4A6}" srcOrd="0" destOrd="0" presId="urn:microsoft.com/office/officeart/2005/8/layout/hierarchy1"/>
    <dgm:cxn modelId="{BD1BF6EA-DA18-4ECD-8315-758676B064E8}" type="presOf" srcId="{CFB24338-ACC4-416D-A245-14366DCCE10B}" destId="{0BADC43A-02DB-4A0A-9D69-CB756BADA371}" srcOrd="0" destOrd="0" presId="urn:microsoft.com/office/officeart/2005/8/layout/hierarchy1"/>
    <dgm:cxn modelId="{911C1952-EDCD-40A1-B8BF-69556C39B59F}" srcId="{C11B17A8-E64B-4DE8-847D-094D14794EE0}" destId="{4BB15475-D225-4DAF-BF4D-56D3343DA21E}" srcOrd="1" destOrd="0" parTransId="{839A461F-4DF3-4DF9-87B2-7B3FE3EAD24E}" sibTransId="{049ACC81-9448-4FDC-AC46-BB19E860C3CC}"/>
    <dgm:cxn modelId="{9C5D48B8-4C08-41B0-B241-1D493C4CAE7C}" srcId="{C11B17A8-E64B-4DE8-847D-094D14794EE0}" destId="{A8AC95A3-BE8F-441A-A45A-36936C654DF8}" srcOrd="0" destOrd="0" parTransId="{CDD4DC41-3642-4356-93E9-FAC0540D32CE}" sibTransId="{F7F8CB8A-B8ED-4C96-8CDB-85BAB29935C2}"/>
    <dgm:cxn modelId="{5B231AA1-465C-499F-A279-984F75681A7E}" type="presOf" srcId="{839A461F-4DF3-4DF9-87B2-7B3FE3EAD24E}" destId="{60C842F4-2CCC-4E85-B3A8-DEE116268DA4}" srcOrd="0" destOrd="0" presId="urn:microsoft.com/office/officeart/2005/8/layout/hierarchy1"/>
    <dgm:cxn modelId="{9C02679A-68FA-456F-A04F-0321D1138C32}" srcId="{CFB24338-ACC4-416D-A245-14366DCCE10B}" destId="{C11B17A8-E64B-4DE8-847D-094D14794EE0}" srcOrd="0" destOrd="0" parTransId="{699733DA-FFCF-459F-B9DD-84E3A6E1884D}" sibTransId="{E39280C8-F78C-437A-AEFA-6840E4D0815F}"/>
    <dgm:cxn modelId="{CF48B514-F5ED-48B8-9FE2-018CB261C4D3}" type="presParOf" srcId="{0BADC43A-02DB-4A0A-9D69-CB756BADA371}" destId="{BB3D2224-DA7C-4346-ACBE-F798E72215FF}" srcOrd="0" destOrd="0" presId="urn:microsoft.com/office/officeart/2005/8/layout/hierarchy1"/>
    <dgm:cxn modelId="{E7DF7CDC-5655-4C86-8940-DF541E393283}" type="presParOf" srcId="{BB3D2224-DA7C-4346-ACBE-F798E72215FF}" destId="{BE121BEE-7AF6-49C3-8F7C-BD1995484DB3}" srcOrd="0" destOrd="0" presId="urn:microsoft.com/office/officeart/2005/8/layout/hierarchy1"/>
    <dgm:cxn modelId="{42F0B325-8126-4343-8C40-1D2D9CF85540}" type="presParOf" srcId="{BE121BEE-7AF6-49C3-8F7C-BD1995484DB3}" destId="{C4DFE16C-4B5A-41CB-B47C-52F8509E0994}" srcOrd="0" destOrd="0" presId="urn:microsoft.com/office/officeart/2005/8/layout/hierarchy1"/>
    <dgm:cxn modelId="{2D2C4D80-E313-4C09-B09B-F8D3B42E9AB0}" type="presParOf" srcId="{BE121BEE-7AF6-49C3-8F7C-BD1995484DB3}" destId="{4E987F1A-5076-4CB9-8E34-3A7BC79E3AA2}" srcOrd="1" destOrd="0" presId="urn:microsoft.com/office/officeart/2005/8/layout/hierarchy1"/>
    <dgm:cxn modelId="{6CE7D7D1-E7D2-4B2B-9BB2-B2DE67A972CC}" type="presParOf" srcId="{BB3D2224-DA7C-4346-ACBE-F798E72215FF}" destId="{192BA3F2-270F-4C1B-BB51-515F14053163}" srcOrd="1" destOrd="0" presId="urn:microsoft.com/office/officeart/2005/8/layout/hierarchy1"/>
    <dgm:cxn modelId="{16A72501-E29E-465B-A0E6-05D77A195233}" type="presParOf" srcId="{192BA3F2-270F-4C1B-BB51-515F14053163}" destId="{4D2E0E4D-6ACA-4BE0-8FB1-2969AC97CC70}" srcOrd="0" destOrd="0" presId="urn:microsoft.com/office/officeart/2005/8/layout/hierarchy1"/>
    <dgm:cxn modelId="{0E375CE1-8A98-439B-BDE3-B8BDFC550BEE}" type="presParOf" srcId="{192BA3F2-270F-4C1B-BB51-515F14053163}" destId="{2E8EEF43-7F65-4565-B807-26AE86876CD3}" srcOrd="1" destOrd="0" presId="urn:microsoft.com/office/officeart/2005/8/layout/hierarchy1"/>
    <dgm:cxn modelId="{09316C77-6C5A-4839-8CAA-1B2401684F37}" type="presParOf" srcId="{2E8EEF43-7F65-4565-B807-26AE86876CD3}" destId="{197D1D96-BF7E-4FA7-B671-4CF645E89E82}" srcOrd="0" destOrd="0" presId="urn:microsoft.com/office/officeart/2005/8/layout/hierarchy1"/>
    <dgm:cxn modelId="{7EF31C56-D331-468D-A2F5-5EAC5504C50D}" type="presParOf" srcId="{197D1D96-BF7E-4FA7-B671-4CF645E89E82}" destId="{E6E6C7E5-1C2D-4515-A65C-3226EED103EF}" srcOrd="0" destOrd="0" presId="urn:microsoft.com/office/officeart/2005/8/layout/hierarchy1"/>
    <dgm:cxn modelId="{7605AE92-02D1-4D59-978D-F5059C2C6BDB}" type="presParOf" srcId="{197D1D96-BF7E-4FA7-B671-4CF645E89E82}" destId="{35C1EF32-4A03-4177-97F0-8251866EB575}" srcOrd="1" destOrd="0" presId="urn:microsoft.com/office/officeart/2005/8/layout/hierarchy1"/>
    <dgm:cxn modelId="{ED27EFD2-4180-40BC-ABFC-A7702992E8DF}" type="presParOf" srcId="{2E8EEF43-7F65-4565-B807-26AE86876CD3}" destId="{8EB7D6D7-4A6E-436B-B850-5D9E950F2439}" srcOrd="1" destOrd="0" presId="urn:microsoft.com/office/officeart/2005/8/layout/hierarchy1"/>
    <dgm:cxn modelId="{19BBB4C6-145E-4732-BAEF-7FAB03ACEC76}" type="presParOf" srcId="{192BA3F2-270F-4C1B-BB51-515F14053163}" destId="{60C842F4-2CCC-4E85-B3A8-DEE116268DA4}" srcOrd="2" destOrd="0" presId="urn:microsoft.com/office/officeart/2005/8/layout/hierarchy1"/>
    <dgm:cxn modelId="{58511CFD-0F5D-4E64-A60A-10D5800F7A04}" type="presParOf" srcId="{192BA3F2-270F-4C1B-BB51-515F14053163}" destId="{AFEA1512-89E2-427B-8D39-81D520777335}" srcOrd="3" destOrd="0" presId="urn:microsoft.com/office/officeart/2005/8/layout/hierarchy1"/>
    <dgm:cxn modelId="{20D8D4E2-C07B-46C3-AEDB-5E5DE4353369}" type="presParOf" srcId="{AFEA1512-89E2-427B-8D39-81D520777335}" destId="{0DBE1C51-4FA6-4954-95F3-0FAE033C4004}" srcOrd="0" destOrd="0" presId="urn:microsoft.com/office/officeart/2005/8/layout/hierarchy1"/>
    <dgm:cxn modelId="{0DC1C1F5-A9C4-4184-A164-1B70DD9D2B18}" type="presParOf" srcId="{0DBE1C51-4FA6-4954-95F3-0FAE033C4004}" destId="{95B6475A-CA84-4C04-AC2D-11400FBC523A}" srcOrd="0" destOrd="0" presId="urn:microsoft.com/office/officeart/2005/8/layout/hierarchy1"/>
    <dgm:cxn modelId="{6E765FDA-FB2C-4AE3-93BA-8F800CB91E58}" type="presParOf" srcId="{0DBE1C51-4FA6-4954-95F3-0FAE033C4004}" destId="{5762738C-806B-4967-B249-0D967885E4A6}" srcOrd="1" destOrd="0" presId="urn:microsoft.com/office/officeart/2005/8/layout/hierarchy1"/>
    <dgm:cxn modelId="{B3489181-3E38-4F15-AD2A-A4031D6FBD9A}" type="presParOf" srcId="{AFEA1512-89E2-427B-8D39-81D520777335}" destId="{2FD2A427-A56B-4152-BACD-8440F8B6D3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712C37-1E70-4A11-9832-E73D1BA5D1F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CF2B43F8-F988-4399-819A-E577448289E8}">
      <dgm:prSet phldrT="[Text]"/>
      <dgm:spPr/>
      <dgm:t>
        <a:bodyPr/>
        <a:lstStyle/>
        <a:p>
          <a:r>
            <a:rPr lang="en-US" dirty="0" smtClean="0"/>
            <a:t>Issue selection and planning</a:t>
          </a:r>
          <a:endParaRPr lang="en-US" dirty="0"/>
        </a:p>
      </dgm:t>
    </dgm:pt>
    <dgm:pt modelId="{6D89D345-A233-4AFA-A8A4-79ACB59CDFAF}" type="parTrans" cxnId="{9D627D4C-8DE6-49AD-89E3-7476BF432680}">
      <dgm:prSet/>
      <dgm:spPr/>
      <dgm:t>
        <a:bodyPr/>
        <a:lstStyle/>
        <a:p>
          <a:endParaRPr lang="en-US"/>
        </a:p>
      </dgm:t>
    </dgm:pt>
    <dgm:pt modelId="{94B5A580-9446-4708-980C-551A70C3FEEE}" type="sibTrans" cxnId="{9D627D4C-8DE6-49AD-89E3-7476BF432680}">
      <dgm:prSet/>
      <dgm:spPr/>
      <dgm:t>
        <a:bodyPr/>
        <a:lstStyle/>
        <a:p>
          <a:endParaRPr lang="en-US"/>
        </a:p>
      </dgm:t>
    </dgm:pt>
    <dgm:pt modelId="{1FA58C26-48A1-4A47-A86F-6A4FCB1383AE}">
      <dgm:prSet phldrT="[Text]"/>
      <dgm:spPr/>
      <dgm:t>
        <a:bodyPr/>
        <a:lstStyle/>
        <a:p>
          <a:r>
            <a:rPr lang="en-US" dirty="0" smtClean="0"/>
            <a:t>Research</a:t>
          </a:r>
          <a:endParaRPr lang="en-US" dirty="0"/>
        </a:p>
      </dgm:t>
    </dgm:pt>
    <dgm:pt modelId="{A61D961E-5883-4119-96CD-4652A69F01C0}" type="parTrans" cxnId="{5B8A511E-42E4-4D59-A899-625021EDC184}">
      <dgm:prSet/>
      <dgm:spPr/>
      <dgm:t>
        <a:bodyPr/>
        <a:lstStyle/>
        <a:p>
          <a:endParaRPr lang="en-US"/>
        </a:p>
      </dgm:t>
    </dgm:pt>
    <dgm:pt modelId="{53071CA3-C0EE-4EEA-9254-4C2D73FA7266}" type="sibTrans" cxnId="{5B8A511E-42E4-4D59-A899-625021EDC184}">
      <dgm:prSet/>
      <dgm:spPr/>
      <dgm:t>
        <a:bodyPr/>
        <a:lstStyle/>
        <a:p>
          <a:endParaRPr lang="en-US"/>
        </a:p>
      </dgm:t>
    </dgm:pt>
    <dgm:pt modelId="{A4D968A1-1BCA-417F-BBF1-0EED19AB8ED0}">
      <dgm:prSet phldrT="[Text]"/>
      <dgm:spPr/>
      <dgm:t>
        <a:bodyPr/>
        <a:lstStyle/>
        <a:p>
          <a:r>
            <a:rPr lang="en-US" dirty="0" smtClean="0"/>
            <a:t>Investigation</a:t>
          </a:r>
          <a:endParaRPr lang="en-US" dirty="0"/>
        </a:p>
      </dgm:t>
    </dgm:pt>
    <dgm:pt modelId="{ACA9791E-C128-4EF9-A926-CE87CCEB062F}" type="parTrans" cxnId="{82BB40DA-7A7E-4EA8-AC59-EEBF88BC298B}">
      <dgm:prSet/>
      <dgm:spPr/>
      <dgm:t>
        <a:bodyPr/>
        <a:lstStyle/>
        <a:p>
          <a:endParaRPr lang="en-US"/>
        </a:p>
      </dgm:t>
    </dgm:pt>
    <dgm:pt modelId="{E1CBDFD3-2299-478B-BE4A-A22692F9832A}" type="sibTrans" cxnId="{82BB40DA-7A7E-4EA8-AC59-EEBF88BC298B}">
      <dgm:prSet/>
      <dgm:spPr/>
      <dgm:t>
        <a:bodyPr/>
        <a:lstStyle/>
        <a:p>
          <a:endParaRPr lang="en-US"/>
        </a:p>
      </dgm:t>
    </dgm:pt>
    <dgm:pt modelId="{48BB5DB7-E1C3-4D28-A327-5A023968BD62}">
      <dgm:prSet phldrT="[Text]"/>
      <dgm:spPr/>
      <dgm:t>
        <a:bodyPr/>
        <a:lstStyle/>
        <a:p>
          <a:r>
            <a:rPr lang="en-US" dirty="0" smtClean="0"/>
            <a:t>Reporting</a:t>
          </a:r>
          <a:endParaRPr lang="en-US" dirty="0"/>
        </a:p>
      </dgm:t>
    </dgm:pt>
    <dgm:pt modelId="{80DEE585-0114-458F-8CB1-591600A71DE2}" type="parTrans" cxnId="{77F05E3F-8B59-49AE-80FE-16DA87724E77}">
      <dgm:prSet/>
      <dgm:spPr/>
      <dgm:t>
        <a:bodyPr/>
        <a:lstStyle/>
        <a:p>
          <a:endParaRPr lang="en-US"/>
        </a:p>
      </dgm:t>
    </dgm:pt>
    <dgm:pt modelId="{973F92C9-3E49-4A9A-8F44-79B34D8CBAB8}" type="sibTrans" cxnId="{77F05E3F-8B59-49AE-80FE-16DA87724E77}">
      <dgm:prSet/>
      <dgm:spPr/>
      <dgm:t>
        <a:bodyPr/>
        <a:lstStyle/>
        <a:p>
          <a:endParaRPr lang="en-US"/>
        </a:p>
      </dgm:t>
    </dgm:pt>
    <dgm:pt modelId="{BCF18E87-752F-431A-8930-9B6E8ADE6B64}" type="pres">
      <dgm:prSet presAssocID="{37712C37-1E70-4A11-9832-E73D1BA5D1FB}" presName="Name0" presStyleCnt="0">
        <dgm:presLayoutVars>
          <dgm:dir/>
          <dgm:resizeHandles val="exact"/>
        </dgm:presLayoutVars>
      </dgm:prSet>
      <dgm:spPr/>
      <dgm:t>
        <a:bodyPr/>
        <a:lstStyle/>
        <a:p>
          <a:endParaRPr lang="en-US"/>
        </a:p>
      </dgm:t>
    </dgm:pt>
    <dgm:pt modelId="{2A35B101-40B8-444D-89A9-6FA43C5F6134}" type="pres">
      <dgm:prSet presAssocID="{CF2B43F8-F988-4399-819A-E577448289E8}" presName="node" presStyleLbl="node1" presStyleIdx="0" presStyleCnt="4" custLinFactNeighborX="55604" custLinFactNeighborY="8473">
        <dgm:presLayoutVars>
          <dgm:bulletEnabled val="1"/>
        </dgm:presLayoutVars>
      </dgm:prSet>
      <dgm:spPr/>
      <dgm:t>
        <a:bodyPr/>
        <a:lstStyle/>
        <a:p>
          <a:endParaRPr lang="en-US"/>
        </a:p>
      </dgm:t>
    </dgm:pt>
    <dgm:pt modelId="{B379BCB5-58FD-4248-9165-79FCCB7B30C9}" type="pres">
      <dgm:prSet presAssocID="{94B5A580-9446-4708-980C-551A70C3FEEE}" presName="sibTrans" presStyleLbl="sibTrans2D1" presStyleIdx="0" presStyleCnt="3"/>
      <dgm:spPr/>
      <dgm:t>
        <a:bodyPr/>
        <a:lstStyle/>
        <a:p>
          <a:endParaRPr lang="en-US"/>
        </a:p>
      </dgm:t>
    </dgm:pt>
    <dgm:pt modelId="{B2132F83-2552-473F-960A-0C8498BFF2FA}" type="pres">
      <dgm:prSet presAssocID="{94B5A580-9446-4708-980C-551A70C3FEEE}" presName="connectorText" presStyleLbl="sibTrans2D1" presStyleIdx="0" presStyleCnt="3"/>
      <dgm:spPr/>
      <dgm:t>
        <a:bodyPr/>
        <a:lstStyle/>
        <a:p>
          <a:endParaRPr lang="en-US"/>
        </a:p>
      </dgm:t>
    </dgm:pt>
    <dgm:pt modelId="{A7F2C33F-83C6-423E-BE69-461DC1FBC20A}" type="pres">
      <dgm:prSet presAssocID="{1FA58C26-48A1-4A47-A86F-6A4FCB1383AE}" presName="node" presStyleLbl="node1" presStyleIdx="1" presStyleCnt="4" custLinFactX="19991" custLinFactNeighborX="100000" custLinFactNeighborY="-69903">
        <dgm:presLayoutVars>
          <dgm:bulletEnabled val="1"/>
        </dgm:presLayoutVars>
      </dgm:prSet>
      <dgm:spPr/>
      <dgm:t>
        <a:bodyPr/>
        <a:lstStyle/>
        <a:p>
          <a:endParaRPr lang="en-US"/>
        </a:p>
      </dgm:t>
    </dgm:pt>
    <dgm:pt modelId="{89E08526-C96A-47AB-AE3F-CED339E9FD70}" type="pres">
      <dgm:prSet presAssocID="{53071CA3-C0EE-4EEA-9254-4C2D73FA7266}" presName="sibTrans" presStyleLbl="sibTrans2D1" presStyleIdx="1" presStyleCnt="3"/>
      <dgm:spPr/>
      <dgm:t>
        <a:bodyPr/>
        <a:lstStyle/>
        <a:p>
          <a:endParaRPr lang="en-US"/>
        </a:p>
      </dgm:t>
    </dgm:pt>
    <dgm:pt modelId="{97FE56B5-54A2-487C-A244-46E528518C81}" type="pres">
      <dgm:prSet presAssocID="{53071CA3-C0EE-4EEA-9254-4C2D73FA7266}" presName="connectorText" presStyleLbl="sibTrans2D1" presStyleIdx="1" presStyleCnt="3"/>
      <dgm:spPr/>
      <dgm:t>
        <a:bodyPr/>
        <a:lstStyle/>
        <a:p>
          <a:endParaRPr lang="en-US"/>
        </a:p>
      </dgm:t>
    </dgm:pt>
    <dgm:pt modelId="{3508F2DB-95CD-4995-B811-7EB54042B0B8}" type="pres">
      <dgm:prSet presAssocID="{A4D968A1-1BCA-417F-BBF1-0EED19AB8ED0}" presName="node" presStyleLbl="node1" presStyleIdx="2" presStyleCnt="4" custLinFactX="-38102" custLinFactY="4854" custLinFactNeighborX="-100000" custLinFactNeighborY="100000">
        <dgm:presLayoutVars>
          <dgm:bulletEnabled val="1"/>
        </dgm:presLayoutVars>
      </dgm:prSet>
      <dgm:spPr/>
      <dgm:t>
        <a:bodyPr/>
        <a:lstStyle/>
        <a:p>
          <a:endParaRPr lang="en-US"/>
        </a:p>
      </dgm:t>
    </dgm:pt>
    <dgm:pt modelId="{9520F665-06D8-4401-AE0B-49B3294A2A5E}" type="pres">
      <dgm:prSet presAssocID="{E1CBDFD3-2299-478B-BE4A-A22692F9832A}" presName="sibTrans" presStyleLbl="sibTrans2D1" presStyleIdx="2" presStyleCnt="3"/>
      <dgm:spPr/>
      <dgm:t>
        <a:bodyPr/>
        <a:lstStyle/>
        <a:p>
          <a:endParaRPr lang="en-US"/>
        </a:p>
      </dgm:t>
    </dgm:pt>
    <dgm:pt modelId="{6763A257-19D7-45DE-BF77-64C28822828F}" type="pres">
      <dgm:prSet presAssocID="{E1CBDFD3-2299-478B-BE4A-A22692F9832A}" presName="connectorText" presStyleLbl="sibTrans2D1" presStyleIdx="2" presStyleCnt="3"/>
      <dgm:spPr/>
      <dgm:t>
        <a:bodyPr/>
        <a:lstStyle/>
        <a:p>
          <a:endParaRPr lang="en-US"/>
        </a:p>
      </dgm:t>
    </dgm:pt>
    <dgm:pt modelId="{B876117A-28D0-4999-9981-061244F62D63}" type="pres">
      <dgm:prSet presAssocID="{48BB5DB7-E1C3-4D28-A327-5A023968BD62}" presName="node" presStyleLbl="node1" presStyleIdx="3" presStyleCnt="4" custLinFactNeighborX="-50244" custLinFactNeighborY="3176">
        <dgm:presLayoutVars>
          <dgm:bulletEnabled val="1"/>
        </dgm:presLayoutVars>
      </dgm:prSet>
      <dgm:spPr/>
      <dgm:t>
        <a:bodyPr/>
        <a:lstStyle/>
        <a:p>
          <a:endParaRPr lang="en-US"/>
        </a:p>
      </dgm:t>
    </dgm:pt>
  </dgm:ptLst>
  <dgm:cxnLst>
    <dgm:cxn modelId="{2ACE26E8-A054-4DB8-95AF-2BD889A16C46}" type="presOf" srcId="{E1CBDFD3-2299-478B-BE4A-A22692F9832A}" destId="{9520F665-06D8-4401-AE0B-49B3294A2A5E}" srcOrd="0" destOrd="0" presId="urn:microsoft.com/office/officeart/2005/8/layout/process1"/>
    <dgm:cxn modelId="{EA10F76C-6068-433E-AFCC-D86B5B91C570}" type="presOf" srcId="{A4D968A1-1BCA-417F-BBF1-0EED19AB8ED0}" destId="{3508F2DB-95CD-4995-B811-7EB54042B0B8}" srcOrd="0" destOrd="0" presId="urn:microsoft.com/office/officeart/2005/8/layout/process1"/>
    <dgm:cxn modelId="{82BB40DA-7A7E-4EA8-AC59-EEBF88BC298B}" srcId="{37712C37-1E70-4A11-9832-E73D1BA5D1FB}" destId="{A4D968A1-1BCA-417F-BBF1-0EED19AB8ED0}" srcOrd="2" destOrd="0" parTransId="{ACA9791E-C128-4EF9-A926-CE87CCEB062F}" sibTransId="{E1CBDFD3-2299-478B-BE4A-A22692F9832A}"/>
    <dgm:cxn modelId="{3F1B86AC-1317-429C-980D-2F01B6031D68}" type="presOf" srcId="{CF2B43F8-F988-4399-819A-E577448289E8}" destId="{2A35B101-40B8-444D-89A9-6FA43C5F6134}" srcOrd="0" destOrd="0" presId="urn:microsoft.com/office/officeart/2005/8/layout/process1"/>
    <dgm:cxn modelId="{C785C42C-BBE8-4952-8039-6EDDBB8FE8EB}" type="presOf" srcId="{53071CA3-C0EE-4EEA-9254-4C2D73FA7266}" destId="{97FE56B5-54A2-487C-A244-46E528518C81}" srcOrd="1" destOrd="0" presId="urn:microsoft.com/office/officeart/2005/8/layout/process1"/>
    <dgm:cxn modelId="{CBB0CC3E-4DA4-4382-9C83-B1BDE7C94AAD}" type="presOf" srcId="{37712C37-1E70-4A11-9832-E73D1BA5D1FB}" destId="{BCF18E87-752F-431A-8930-9B6E8ADE6B64}" srcOrd="0" destOrd="0" presId="urn:microsoft.com/office/officeart/2005/8/layout/process1"/>
    <dgm:cxn modelId="{A3022AA8-92A9-437B-AFA9-40A0F5CCB593}" type="presOf" srcId="{94B5A580-9446-4708-980C-551A70C3FEEE}" destId="{B2132F83-2552-473F-960A-0C8498BFF2FA}" srcOrd="1" destOrd="0" presId="urn:microsoft.com/office/officeart/2005/8/layout/process1"/>
    <dgm:cxn modelId="{59F01161-E71C-4920-8115-21B8962531AB}" type="presOf" srcId="{1FA58C26-48A1-4A47-A86F-6A4FCB1383AE}" destId="{A7F2C33F-83C6-423E-BE69-461DC1FBC20A}" srcOrd="0" destOrd="0" presId="urn:microsoft.com/office/officeart/2005/8/layout/process1"/>
    <dgm:cxn modelId="{5B8A511E-42E4-4D59-A899-625021EDC184}" srcId="{37712C37-1E70-4A11-9832-E73D1BA5D1FB}" destId="{1FA58C26-48A1-4A47-A86F-6A4FCB1383AE}" srcOrd="1" destOrd="0" parTransId="{A61D961E-5883-4119-96CD-4652A69F01C0}" sibTransId="{53071CA3-C0EE-4EEA-9254-4C2D73FA7266}"/>
    <dgm:cxn modelId="{DE9B724F-C023-4010-8258-EF27F119EA59}" type="presOf" srcId="{E1CBDFD3-2299-478B-BE4A-A22692F9832A}" destId="{6763A257-19D7-45DE-BF77-64C28822828F}" srcOrd="1" destOrd="0" presId="urn:microsoft.com/office/officeart/2005/8/layout/process1"/>
    <dgm:cxn modelId="{9D627D4C-8DE6-49AD-89E3-7476BF432680}" srcId="{37712C37-1E70-4A11-9832-E73D1BA5D1FB}" destId="{CF2B43F8-F988-4399-819A-E577448289E8}" srcOrd="0" destOrd="0" parTransId="{6D89D345-A233-4AFA-A8A4-79ACB59CDFAF}" sibTransId="{94B5A580-9446-4708-980C-551A70C3FEEE}"/>
    <dgm:cxn modelId="{50874BEF-BD7B-491E-9488-6424A817526C}" type="presOf" srcId="{48BB5DB7-E1C3-4D28-A327-5A023968BD62}" destId="{B876117A-28D0-4999-9981-061244F62D63}" srcOrd="0" destOrd="0" presId="urn:microsoft.com/office/officeart/2005/8/layout/process1"/>
    <dgm:cxn modelId="{FC9EBBCE-6719-447C-BC3B-52B171175B31}" type="presOf" srcId="{94B5A580-9446-4708-980C-551A70C3FEEE}" destId="{B379BCB5-58FD-4248-9165-79FCCB7B30C9}" srcOrd="0" destOrd="0" presId="urn:microsoft.com/office/officeart/2005/8/layout/process1"/>
    <dgm:cxn modelId="{442ACDCE-8BCC-44C5-90BE-50C103820876}" type="presOf" srcId="{53071CA3-C0EE-4EEA-9254-4C2D73FA7266}" destId="{89E08526-C96A-47AB-AE3F-CED339E9FD70}" srcOrd="0" destOrd="0" presId="urn:microsoft.com/office/officeart/2005/8/layout/process1"/>
    <dgm:cxn modelId="{77F05E3F-8B59-49AE-80FE-16DA87724E77}" srcId="{37712C37-1E70-4A11-9832-E73D1BA5D1FB}" destId="{48BB5DB7-E1C3-4D28-A327-5A023968BD62}" srcOrd="3" destOrd="0" parTransId="{80DEE585-0114-458F-8CB1-591600A71DE2}" sibTransId="{973F92C9-3E49-4A9A-8F44-79B34D8CBAB8}"/>
    <dgm:cxn modelId="{F6A1F170-78C6-446F-9080-ED3EFE36D4F2}" type="presParOf" srcId="{BCF18E87-752F-431A-8930-9B6E8ADE6B64}" destId="{2A35B101-40B8-444D-89A9-6FA43C5F6134}" srcOrd="0" destOrd="0" presId="urn:microsoft.com/office/officeart/2005/8/layout/process1"/>
    <dgm:cxn modelId="{5FA14E67-0233-48A7-96CB-A5FC365875D2}" type="presParOf" srcId="{BCF18E87-752F-431A-8930-9B6E8ADE6B64}" destId="{B379BCB5-58FD-4248-9165-79FCCB7B30C9}" srcOrd="1" destOrd="0" presId="urn:microsoft.com/office/officeart/2005/8/layout/process1"/>
    <dgm:cxn modelId="{4DE830DF-4143-4EAA-89AA-2C4B61A2F4B4}" type="presParOf" srcId="{B379BCB5-58FD-4248-9165-79FCCB7B30C9}" destId="{B2132F83-2552-473F-960A-0C8498BFF2FA}" srcOrd="0" destOrd="0" presId="urn:microsoft.com/office/officeart/2005/8/layout/process1"/>
    <dgm:cxn modelId="{CFAF4EBE-0A2B-4CB5-966F-65DE0D88F974}" type="presParOf" srcId="{BCF18E87-752F-431A-8930-9B6E8ADE6B64}" destId="{A7F2C33F-83C6-423E-BE69-461DC1FBC20A}" srcOrd="2" destOrd="0" presId="urn:microsoft.com/office/officeart/2005/8/layout/process1"/>
    <dgm:cxn modelId="{2B913CEF-9F92-4E10-ABA2-C447409104BA}" type="presParOf" srcId="{BCF18E87-752F-431A-8930-9B6E8ADE6B64}" destId="{89E08526-C96A-47AB-AE3F-CED339E9FD70}" srcOrd="3" destOrd="0" presId="urn:microsoft.com/office/officeart/2005/8/layout/process1"/>
    <dgm:cxn modelId="{A4295FEB-520D-4B68-A1D7-22C7030D7AAA}" type="presParOf" srcId="{89E08526-C96A-47AB-AE3F-CED339E9FD70}" destId="{97FE56B5-54A2-487C-A244-46E528518C81}" srcOrd="0" destOrd="0" presId="urn:microsoft.com/office/officeart/2005/8/layout/process1"/>
    <dgm:cxn modelId="{18A8BDC7-BC8A-4FCA-B6F2-0E5C12FE2394}" type="presParOf" srcId="{BCF18E87-752F-431A-8930-9B6E8ADE6B64}" destId="{3508F2DB-95CD-4995-B811-7EB54042B0B8}" srcOrd="4" destOrd="0" presId="urn:microsoft.com/office/officeart/2005/8/layout/process1"/>
    <dgm:cxn modelId="{8DA9125E-AA00-42D1-A08D-6C6E07FB6CE5}" type="presParOf" srcId="{BCF18E87-752F-431A-8930-9B6E8ADE6B64}" destId="{9520F665-06D8-4401-AE0B-49B3294A2A5E}" srcOrd="5" destOrd="0" presId="urn:microsoft.com/office/officeart/2005/8/layout/process1"/>
    <dgm:cxn modelId="{AF303255-75E1-4BDF-9D9C-37EC7CCE1DD2}" type="presParOf" srcId="{9520F665-06D8-4401-AE0B-49B3294A2A5E}" destId="{6763A257-19D7-45DE-BF77-64C28822828F}" srcOrd="0" destOrd="0" presId="urn:microsoft.com/office/officeart/2005/8/layout/process1"/>
    <dgm:cxn modelId="{92788EBA-327F-4769-92E4-D98749447014}" type="presParOf" srcId="{BCF18E87-752F-431A-8930-9B6E8ADE6B64}" destId="{B876117A-28D0-4999-9981-061244F62D63}"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842F4-2CCC-4E85-B3A8-DEE116268DA4}">
      <dsp:nvSpPr>
        <dsp:cNvPr id="0" name=""/>
        <dsp:cNvSpPr/>
      </dsp:nvSpPr>
      <dsp:spPr>
        <a:xfrm>
          <a:off x="3883421" y="2065121"/>
          <a:ext cx="1986359" cy="945326"/>
        </a:xfrm>
        <a:custGeom>
          <a:avLst/>
          <a:gdLst/>
          <a:ahLst/>
          <a:cxnLst/>
          <a:rect l="0" t="0" r="0" b="0"/>
          <a:pathLst>
            <a:path>
              <a:moveTo>
                <a:pt x="0" y="0"/>
              </a:moveTo>
              <a:lnTo>
                <a:pt x="0" y="644212"/>
              </a:lnTo>
              <a:lnTo>
                <a:pt x="1986359" y="644212"/>
              </a:lnTo>
              <a:lnTo>
                <a:pt x="1986359" y="9453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2E0E4D-6ACA-4BE0-8FB1-2969AC97CC70}">
      <dsp:nvSpPr>
        <dsp:cNvPr id="0" name=""/>
        <dsp:cNvSpPr/>
      </dsp:nvSpPr>
      <dsp:spPr>
        <a:xfrm>
          <a:off x="1897062" y="2065121"/>
          <a:ext cx="1986359" cy="945326"/>
        </a:xfrm>
        <a:custGeom>
          <a:avLst/>
          <a:gdLst/>
          <a:ahLst/>
          <a:cxnLst/>
          <a:rect l="0" t="0" r="0" b="0"/>
          <a:pathLst>
            <a:path>
              <a:moveTo>
                <a:pt x="1986359" y="0"/>
              </a:moveTo>
              <a:lnTo>
                <a:pt x="1986359" y="644212"/>
              </a:lnTo>
              <a:lnTo>
                <a:pt x="0" y="644212"/>
              </a:lnTo>
              <a:lnTo>
                <a:pt x="0" y="9453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DFE16C-4B5A-41CB-B47C-52F8509E0994}">
      <dsp:nvSpPr>
        <dsp:cNvPr id="0" name=""/>
        <dsp:cNvSpPr/>
      </dsp:nvSpPr>
      <dsp:spPr>
        <a:xfrm>
          <a:off x="2258218" y="1113"/>
          <a:ext cx="3250406" cy="2064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987F1A-5076-4CB9-8E34-3A7BC79E3AA2}">
      <dsp:nvSpPr>
        <dsp:cNvPr id="0" name=""/>
        <dsp:cNvSpPr/>
      </dsp:nvSpPr>
      <dsp:spPr>
        <a:xfrm>
          <a:off x="2619375" y="344211"/>
          <a:ext cx="3250406" cy="20640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AOS3</a:t>
          </a:r>
          <a:endParaRPr lang="en-US" sz="4200" kern="1200" dirty="0"/>
        </a:p>
      </dsp:txBody>
      <dsp:txXfrm>
        <a:off x="2679828" y="404664"/>
        <a:ext cx="3129500" cy="1943101"/>
      </dsp:txXfrm>
    </dsp:sp>
    <dsp:sp modelId="{E6E6C7E5-1C2D-4515-A65C-3226EED103EF}">
      <dsp:nvSpPr>
        <dsp:cNvPr id="0" name=""/>
        <dsp:cNvSpPr/>
      </dsp:nvSpPr>
      <dsp:spPr>
        <a:xfrm>
          <a:off x="271859" y="3010447"/>
          <a:ext cx="3250406" cy="2064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C1EF32-4A03-4177-97F0-8251866EB575}">
      <dsp:nvSpPr>
        <dsp:cNvPr id="0" name=""/>
        <dsp:cNvSpPr/>
      </dsp:nvSpPr>
      <dsp:spPr>
        <a:xfrm>
          <a:off x="633015" y="3353545"/>
          <a:ext cx="3250406" cy="20640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Research Investigation</a:t>
          </a:r>
          <a:endParaRPr lang="en-US" sz="4200" kern="1200" dirty="0"/>
        </a:p>
      </dsp:txBody>
      <dsp:txXfrm>
        <a:off x="693468" y="3413998"/>
        <a:ext cx="3129500" cy="1943101"/>
      </dsp:txXfrm>
    </dsp:sp>
    <dsp:sp modelId="{95B6475A-CA84-4C04-AC2D-11400FBC523A}">
      <dsp:nvSpPr>
        <dsp:cNvPr id="0" name=""/>
        <dsp:cNvSpPr/>
      </dsp:nvSpPr>
      <dsp:spPr>
        <a:xfrm>
          <a:off x="4244578" y="3010447"/>
          <a:ext cx="3250406" cy="2064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2738C-806B-4967-B249-0D967885E4A6}">
      <dsp:nvSpPr>
        <dsp:cNvPr id="0" name=""/>
        <dsp:cNvSpPr/>
      </dsp:nvSpPr>
      <dsp:spPr>
        <a:xfrm>
          <a:off x="4605734" y="3353545"/>
          <a:ext cx="3250406" cy="20640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Practical Investigation</a:t>
          </a:r>
          <a:endParaRPr lang="en-US" sz="4200" kern="1200" dirty="0"/>
        </a:p>
      </dsp:txBody>
      <dsp:txXfrm>
        <a:off x="4666187" y="3413998"/>
        <a:ext cx="3129500" cy="1943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5B101-40B8-444D-89A9-6FA43C5F6134}">
      <dsp:nvSpPr>
        <dsp:cNvPr id="0" name=""/>
        <dsp:cNvSpPr/>
      </dsp:nvSpPr>
      <dsp:spPr>
        <a:xfrm>
          <a:off x="497667" y="2378398"/>
          <a:ext cx="2214779" cy="13288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Issue selection and planning</a:t>
          </a:r>
          <a:endParaRPr lang="en-US" sz="2500" kern="1200" dirty="0"/>
        </a:p>
      </dsp:txBody>
      <dsp:txXfrm>
        <a:off x="536588" y="2417319"/>
        <a:ext cx="2136937" cy="1251025"/>
      </dsp:txXfrm>
    </dsp:sp>
    <dsp:sp modelId="{B379BCB5-58FD-4248-9165-79FCCB7B30C9}">
      <dsp:nvSpPr>
        <dsp:cNvPr id="0" name=""/>
        <dsp:cNvSpPr/>
      </dsp:nvSpPr>
      <dsp:spPr>
        <a:xfrm rot="20710876">
          <a:off x="3127241" y="2240609"/>
          <a:ext cx="944047" cy="549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3129981" y="2371534"/>
        <a:ext cx="779268" cy="329559"/>
      </dsp:txXfrm>
    </dsp:sp>
    <dsp:sp modelId="{A7F2C33F-83C6-423E-BE69-461DC1FBC20A}">
      <dsp:nvSpPr>
        <dsp:cNvPr id="0" name=""/>
        <dsp:cNvSpPr/>
      </dsp:nvSpPr>
      <dsp:spPr>
        <a:xfrm>
          <a:off x="4434424" y="1336885"/>
          <a:ext cx="2214779" cy="13288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Research</a:t>
          </a:r>
          <a:endParaRPr lang="en-US" sz="2500" kern="1200" dirty="0"/>
        </a:p>
      </dsp:txBody>
      <dsp:txXfrm>
        <a:off x="4473345" y="1375806"/>
        <a:ext cx="2136937" cy="1251025"/>
      </dsp:txXfrm>
    </dsp:sp>
    <dsp:sp modelId="{89E08526-C96A-47AB-AE3F-CED339E9FD70}">
      <dsp:nvSpPr>
        <dsp:cNvPr id="0" name=""/>
        <dsp:cNvSpPr/>
      </dsp:nvSpPr>
      <dsp:spPr>
        <a:xfrm rot="5337484">
          <a:off x="5299902" y="2902731"/>
          <a:ext cx="526600" cy="549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5377456" y="2933607"/>
        <a:ext cx="368620" cy="329559"/>
      </dsp:txXfrm>
    </dsp:sp>
    <dsp:sp modelId="{3508F2DB-95CD-4995-B811-7EB54042B0B8}">
      <dsp:nvSpPr>
        <dsp:cNvPr id="0" name=""/>
        <dsp:cNvSpPr/>
      </dsp:nvSpPr>
      <dsp:spPr>
        <a:xfrm>
          <a:off x="4476660" y="3659173"/>
          <a:ext cx="2214779" cy="13288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Investigation</a:t>
          </a:r>
          <a:endParaRPr lang="en-US" sz="2500" kern="1200" dirty="0"/>
        </a:p>
      </dsp:txBody>
      <dsp:txXfrm>
        <a:off x="4515581" y="3698094"/>
        <a:ext cx="2136937" cy="1251025"/>
      </dsp:txXfrm>
    </dsp:sp>
    <dsp:sp modelId="{9520F665-06D8-4401-AE0B-49B3294A2A5E}">
      <dsp:nvSpPr>
        <dsp:cNvPr id="0" name=""/>
        <dsp:cNvSpPr/>
      </dsp:nvSpPr>
      <dsp:spPr>
        <a:xfrm rot="20572530">
          <a:off x="7207400" y="3363360"/>
          <a:ext cx="1203774" cy="549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7211053" y="3497473"/>
        <a:ext cx="1038995" cy="329559"/>
      </dsp:txXfrm>
    </dsp:sp>
    <dsp:sp modelId="{B876117A-28D0-4999-9981-061244F62D63}">
      <dsp:nvSpPr>
        <dsp:cNvPr id="0" name=""/>
        <dsp:cNvSpPr/>
      </dsp:nvSpPr>
      <dsp:spPr>
        <a:xfrm>
          <a:off x="8862019" y="2308008"/>
          <a:ext cx="2214779" cy="13288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Reporting</a:t>
          </a:r>
          <a:endParaRPr lang="en-US" sz="2500" kern="1200" dirty="0"/>
        </a:p>
      </dsp:txBody>
      <dsp:txXfrm>
        <a:off x="8900940" y="2346929"/>
        <a:ext cx="2136937" cy="12510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5D1E10-6A98-4927-8DFE-E17AA5C9EDEA}" type="datetimeFigureOut">
              <a:rPr lang="en-AU" smtClean="0"/>
              <a:t>14/02/2017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DC49B-22E5-429C-AAD0-EE86B6696D95}" type="slidenum">
              <a:rPr lang="en-AU" smtClean="0"/>
              <a:t>‹#›</a:t>
            </a:fld>
            <a:endParaRPr lang="en-AU"/>
          </a:p>
        </p:txBody>
      </p:sp>
    </p:spTree>
    <p:extLst>
      <p:ext uri="{BB962C8B-B14F-4D97-AF65-F5344CB8AC3E}">
        <p14:creationId xmlns:p14="http://schemas.microsoft.com/office/powerpoint/2010/main" val="2796830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Using skills based rubrics in Area of Study 3; reflections from the classroom</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this session we will be discussing the benefits of using skills based rubrics in Area of Study 3. Using rubrics that describe increasing levels of competence enables students of all levels of ability to move to higher levels of achievement. Consistent rubrics across year 7 to 12 also provides students with the opportunity to improve their investigation and research skills as they progress through school. With over 500 student design projects conducted in the junior and middle school each year this has led to greater student engagement with the added benefit of students being better prepared for the rigors of Area of Study 3 in VCE.</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1</a:t>
            </a:fld>
            <a:endParaRPr lang="en-AU"/>
          </a:p>
        </p:txBody>
      </p:sp>
    </p:spTree>
    <p:extLst>
      <p:ext uri="{BB962C8B-B14F-4D97-AF65-F5344CB8AC3E}">
        <p14:creationId xmlns:p14="http://schemas.microsoft.com/office/powerpoint/2010/main" val="876534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Adele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Change is always challenging, but change</a:t>
            </a:r>
            <a:r>
              <a:rPr lang="en-AU" sz="1200" kern="1200" baseline="0" dirty="0" smtClean="0">
                <a:solidFill>
                  <a:schemeClr val="tx1"/>
                </a:solidFill>
                <a:effectLst/>
                <a:latin typeface="+mn-lt"/>
                <a:ea typeface="+mn-ea"/>
                <a:cs typeface="+mn-cs"/>
              </a:rPr>
              <a:t> also provides opportunities. And this is what Area of Study 3 has provided across the Sciences. The opportunity to now teach students the key science skills not only in Unit 1 &amp; 2 but from Year 7 through to Year 12. And what an opportunity this is – whereas the drive to ensure students were prepared for the content of Year 11 and 12 held us captive to content driven curriculum in the junior levels, we are now providing students with more opportunities to engage in the process of being scientists. Students are no longer are just consumers of knowledge but are also producers of knowledge. The introduction of AOS3 was well timed at Aitken College in that it coincided with the introduction of using rubrics based on developmental continuum for assessment tasks. The introduction of these ideas has resulted in somewhat of a revolution in the Science faculty. This is particularly seen in that last year alone, across the science faculty there were 500 student design experiments and 200 research tasks. Which, in addition to the 800 content based experiments is a high level of students engaging in scientific discovering. And the key to this change has been that learning is now connected through all year levels and across sciences by the skill based rubrics. Today </a:t>
            </a:r>
            <a:r>
              <a:rPr lang="en-AU" sz="1200" kern="1200" baseline="0" dirty="0" err="1" smtClean="0">
                <a:solidFill>
                  <a:schemeClr val="tx1"/>
                </a:solidFill>
                <a:effectLst/>
                <a:latin typeface="+mn-lt"/>
                <a:ea typeface="+mn-ea"/>
                <a:cs typeface="+mn-cs"/>
              </a:rPr>
              <a:t>Cristy</a:t>
            </a:r>
            <a:r>
              <a:rPr lang="en-AU" sz="1200" kern="1200" baseline="0" dirty="0" smtClean="0">
                <a:solidFill>
                  <a:schemeClr val="tx1"/>
                </a:solidFill>
                <a:effectLst/>
                <a:latin typeface="+mn-lt"/>
                <a:ea typeface="+mn-ea"/>
                <a:cs typeface="+mn-cs"/>
              </a:rPr>
              <a:t> and I will be providing reflections from our experiences in using the skills based rubrics across a number of year levels. </a:t>
            </a:r>
            <a:r>
              <a:rPr lang="en-AU" sz="1200" kern="1200" baseline="0" dirty="0" err="1" smtClean="0">
                <a:solidFill>
                  <a:schemeClr val="tx1"/>
                </a:solidFill>
                <a:effectLst/>
                <a:latin typeface="+mn-lt"/>
                <a:ea typeface="+mn-ea"/>
                <a:cs typeface="+mn-cs"/>
              </a:rPr>
              <a:t>Cristy</a:t>
            </a:r>
            <a:r>
              <a:rPr lang="en-AU" sz="1200" kern="1200" baseline="0" dirty="0" smtClean="0">
                <a:solidFill>
                  <a:schemeClr val="tx1"/>
                </a:solidFill>
                <a:effectLst/>
                <a:latin typeface="+mn-lt"/>
                <a:ea typeface="+mn-ea"/>
                <a:cs typeface="+mn-cs"/>
              </a:rPr>
              <a:t> will share reflections and tips on using the rubrics in Year 11 and I will then talk about Year 7 and 9 and show how students were able to develop their skills during the year.</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a:t>
            </a:fld>
            <a:endParaRPr lang="en-AU"/>
          </a:p>
        </p:txBody>
      </p:sp>
    </p:spTree>
    <p:extLst>
      <p:ext uri="{BB962C8B-B14F-4D97-AF65-F5344CB8AC3E}">
        <p14:creationId xmlns:p14="http://schemas.microsoft.com/office/powerpoint/2010/main" val="66543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new AOS3</a:t>
            </a:r>
            <a:r>
              <a:rPr lang="en-AU" sz="1200" kern="1200" baseline="0" dirty="0" smtClean="0">
                <a:solidFill>
                  <a:schemeClr val="tx1"/>
                </a:solidFill>
                <a:effectLst/>
                <a:latin typeface="+mn-lt"/>
                <a:ea typeface="+mn-ea"/>
                <a:cs typeface="+mn-cs"/>
              </a:rPr>
              <a:t> for both Units 1 &amp; 2 present an opportunity to use rubrics comprised of skills students can refine throughout the year. While there are skills unique to each type of investigation, the evaluation and analytical skills are included in both tasks, allowing students to refine those skills over the course of the year.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3</a:t>
            </a:fld>
            <a:endParaRPr lang="en-AU"/>
          </a:p>
        </p:txBody>
      </p:sp>
    </p:spTree>
    <p:extLst>
      <p:ext uri="{BB962C8B-B14F-4D97-AF65-F5344CB8AC3E}">
        <p14:creationId xmlns:p14="http://schemas.microsoft.com/office/powerpoint/2010/main" val="273421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is the task</a:t>
            </a:r>
            <a:r>
              <a:rPr lang="en-AU" sz="1200" kern="1200" baseline="0" dirty="0" smtClean="0">
                <a:solidFill>
                  <a:schemeClr val="tx1"/>
                </a:solidFill>
                <a:effectLst/>
                <a:latin typeface="+mn-lt"/>
                <a:ea typeface="+mn-ea"/>
                <a:cs typeface="+mn-cs"/>
              </a:rPr>
              <a:t> outline </a:t>
            </a:r>
            <a:r>
              <a:rPr lang="en-AU" sz="1200" kern="1200" dirty="0" smtClean="0">
                <a:solidFill>
                  <a:schemeClr val="tx1"/>
                </a:solidFill>
                <a:effectLst/>
                <a:latin typeface="+mn-lt"/>
                <a:ea typeface="+mn-ea"/>
                <a:cs typeface="+mn-cs"/>
              </a:rPr>
              <a:t>for the Research Investigation</a:t>
            </a:r>
            <a:r>
              <a:rPr lang="en-AU" sz="1200" kern="1200" baseline="0" dirty="0" smtClean="0">
                <a:solidFill>
                  <a:schemeClr val="tx1"/>
                </a:solidFill>
                <a:effectLst/>
                <a:latin typeface="+mn-lt"/>
                <a:ea typeface="+mn-ea"/>
                <a:cs typeface="+mn-cs"/>
              </a:rPr>
              <a:t> which we</a:t>
            </a:r>
            <a:r>
              <a:rPr lang="en-AU" sz="1200" kern="1200" dirty="0" smtClean="0">
                <a:solidFill>
                  <a:schemeClr val="tx1"/>
                </a:solidFill>
                <a:effectLst/>
                <a:latin typeface="+mn-lt"/>
                <a:ea typeface="+mn-ea"/>
                <a:cs typeface="+mn-cs"/>
              </a:rPr>
              <a:t> have based this task on “An inquiry approach to exploring a case study in Chemistry” (p18,19) and the information included in “Design scientific investigations” (p2,3) and Appendix 1: Scientific Investigations (p32-37) from VCAA Advice for teachers, Units 1&amp;2, 2016-2020.</a:t>
            </a:r>
          </a:p>
          <a:p>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4</a:t>
            </a:fld>
            <a:endParaRPr lang="en-AU"/>
          </a:p>
        </p:txBody>
      </p:sp>
    </p:spTree>
    <p:extLst>
      <p:ext uri="{BB962C8B-B14F-4D97-AF65-F5344CB8AC3E}">
        <p14:creationId xmlns:p14="http://schemas.microsoft.com/office/powerpoint/2010/main" val="3057212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task has been divided into four phases; </a:t>
            </a:r>
          </a:p>
          <a:p>
            <a:pPr lvl="0"/>
            <a:r>
              <a:rPr lang="en-AU" sz="1200" kern="1200" dirty="0" smtClean="0">
                <a:solidFill>
                  <a:schemeClr val="tx1"/>
                </a:solidFill>
                <a:effectLst/>
                <a:latin typeface="+mn-lt"/>
                <a:ea typeface="+mn-ea"/>
                <a:cs typeface="+mn-cs"/>
              </a:rPr>
              <a:t>Issue selection and planning phase</a:t>
            </a:r>
          </a:p>
          <a:p>
            <a:pPr lvl="0"/>
            <a:r>
              <a:rPr lang="en-AU" sz="1200" kern="1200" dirty="0" smtClean="0">
                <a:solidFill>
                  <a:schemeClr val="tx1"/>
                </a:solidFill>
                <a:effectLst/>
                <a:latin typeface="+mn-lt"/>
                <a:ea typeface="+mn-ea"/>
                <a:cs typeface="+mn-cs"/>
              </a:rPr>
              <a:t>Research phase</a:t>
            </a:r>
          </a:p>
          <a:p>
            <a:pPr lvl="0"/>
            <a:r>
              <a:rPr lang="en-AU" sz="1200" kern="1200" dirty="0" smtClean="0">
                <a:solidFill>
                  <a:schemeClr val="tx1"/>
                </a:solidFill>
                <a:effectLst/>
                <a:latin typeface="+mn-lt"/>
                <a:ea typeface="+mn-ea"/>
                <a:cs typeface="+mn-cs"/>
              </a:rPr>
              <a:t>Investigation phase</a:t>
            </a:r>
          </a:p>
          <a:p>
            <a:r>
              <a:rPr lang="en-AU" sz="1200" kern="1200" dirty="0" smtClean="0">
                <a:solidFill>
                  <a:schemeClr val="tx1"/>
                </a:solidFill>
                <a:effectLst/>
                <a:latin typeface="+mn-lt"/>
                <a:ea typeface="+mn-ea"/>
                <a:cs typeface="+mn-cs"/>
              </a:rPr>
              <a:t>Reporting phase</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requirements of each phase are outlined in the booklet</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to guide the students in their work.</a:t>
            </a:r>
          </a:p>
          <a:p>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5</a:t>
            </a:fld>
            <a:endParaRPr lang="en-AU"/>
          </a:p>
        </p:txBody>
      </p:sp>
    </p:spTree>
    <p:extLst>
      <p:ext uri="{BB962C8B-B14F-4D97-AF65-F5344CB8AC3E}">
        <p14:creationId xmlns:p14="http://schemas.microsoft.com/office/powerpoint/2010/main" val="910008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There is a research guide to help the students understand how to choose sources and ascertain whether the evidence they obtain is valid,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6</a:t>
            </a:fld>
            <a:endParaRPr lang="en-AU"/>
          </a:p>
        </p:txBody>
      </p:sp>
    </p:spTree>
    <p:extLst>
      <p:ext uri="{BB962C8B-B14F-4D97-AF65-F5344CB8AC3E}">
        <p14:creationId xmlns:p14="http://schemas.microsoft.com/office/powerpoint/2010/main" val="2097502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research grid has been developed for students to document, organise and authenticate their work.</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7</a:t>
            </a:fld>
            <a:endParaRPr lang="en-AU"/>
          </a:p>
        </p:txBody>
      </p:sp>
    </p:spTree>
    <p:extLst>
      <p:ext uri="{BB962C8B-B14F-4D97-AF65-F5344CB8AC3E}">
        <p14:creationId xmlns:p14="http://schemas.microsoft.com/office/powerpoint/2010/main" val="3904077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r>
              <a:rPr lang="en-US" dirty="0" smtClean="0"/>
              <a:t>This</a:t>
            </a:r>
            <a:r>
              <a:rPr lang="en-US" baseline="0" dirty="0" smtClean="0"/>
              <a:t> is the skills rubric used to assess students for AOS3.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rubric has been divided into several parts, to differentiate between skills used in different phases of the task. </a:t>
            </a:r>
            <a:endParaRPr lang="en-US" baseline="0" dirty="0" smtClean="0"/>
          </a:p>
          <a:p>
            <a:r>
              <a:rPr lang="en-US" baseline="0" dirty="0" smtClean="0"/>
              <a:t>Blue – Planning phase</a:t>
            </a:r>
          </a:p>
          <a:p>
            <a:r>
              <a:rPr lang="en-US" baseline="0" dirty="0" smtClean="0"/>
              <a:t>Purple – Research phase</a:t>
            </a:r>
          </a:p>
          <a:p>
            <a:r>
              <a:rPr lang="en-US" baseline="0" dirty="0" smtClean="0"/>
              <a:t>Green – Investigating and reporting phase</a:t>
            </a:r>
          </a:p>
          <a:p>
            <a:r>
              <a:rPr lang="en-US" baseline="0" dirty="0" smtClean="0"/>
              <a:t>Yellow – Reporting phases follows set conventions </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8</a:t>
            </a:fld>
            <a:endParaRPr lang="en-AU"/>
          </a:p>
        </p:txBody>
      </p:sp>
    </p:spTree>
    <p:extLst>
      <p:ext uri="{BB962C8B-B14F-4D97-AF65-F5344CB8AC3E}">
        <p14:creationId xmlns:p14="http://schemas.microsoft.com/office/powerpoint/2010/main" val="1576269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rubric has been divided into several parts with the blue and purple representing the planning and research phase.</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9</a:t>
            </a:fld>
            <a:endParaRPr lang="en-AU"/>
          </a:p>
        </p:txBody>
      </p:sp>
    </p:spTree>
    <p:extLst>
      <p:ext uri="{BB962C8B-B14F-4D97-AF65-F5344CB8AC3E}">
        <p14:creationId xmlns:p14="http://schemas.microsoft.com/office/powerpoint/2010/main" val="874143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In order to demonstrate how the descriptions are written for progressively higher levels of the skill, very simply for asking a research question, a low level of the skill asks questions without considering the scope or parameters of the task, while a higher level asks questions that can be investigated within an appropriate timeframe.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10</a:t>
            </a:fld>
            <a:endParaRPr lang="en-AU"/>
          </a:p>
        </p:txBody>
      </p:sp>
    </p:spTree>
    <p:extLst>
      <p:ext uri="{BB962C8B-B14F-4D97-AF65-F5344CB8AC3E}">
        <p14:creationId xmlns:p14="http://schemas.microsoft.com/office/powerpoint/2010/main" val="3022696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green</a:t>
            </a:r>
            <a:r>
              <a:rPr lang="en-AU" sz="1200" kern="1200" baseline="0" dirty="0" smtClean="0">
                <a:solidFill>
                  <a:schemeClr val="tx1"/>
                </a:solidFill>
                <a:effectLst/>
                <a:latin typeface="+mn-lt"/>
                <a:ea typeface="+mn-ea"/>
                <a:cs typeface="+mn-cs"/>
              </a:rPr>
              <a:t> and yellow</a:t>
            </a:r>
            <a:r>
              <a:rPr lang="en-AU" sz="1200" kern="1200" dirty="0" smtClean="0">
                <a:solidFill>
                  <a:schemeClr val="tx1"/>
                </a:solidFill>
                <a:effectLst/>
                <a:latin typeface="+mn-lt"/>
                <a:ea typeface="+mn-ea"/>
                <a:cs typeface="+mn-cs"/>
              </a:rPr>
              <a:t> sections of the rubric is</a:t>
            </a:r>
            <a:r>
              <a:rPr lang="en-AU" sz="1200" kern="1200" baseline="0" dirty="0" smtClean="0">
                <a:solidFill>
                  <a:schemeClr val="tx1"/>
                </a:solidFill>
                <a:effectLst/>
                <a:latin typeface="+mn-lt"/>
                <a:ea typeface="+mn-ea"/>
                <a:cs typeface="+mn-cs"/>
              </a:rPr>
              <a:t> for the assessment of students communicating their investigation findings and following reporting conventions.</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11</a:t>
            </a:fld>
            <a:endParaRPr lang="en-AU"/>
          </a:p>
        </p:txBody>
      </p:sp>
    </p:spTree>
    <p:extLst>
      <p:ext uri="{BB962C8B-B14F-4D97-AF65-F5344CB8AC3E}">
        <p14:creationId xmlns:p14="http://schemas.microsoft.com/office/powerpoint/2010/main" val="1420785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Each of the</a:t>
            </a:r>
            <a:r>
              <a:rPr lang="en-AU" sz="1200" kern="1200" baseline="0" dirty="0" smtClean="0">
                <a:solidFill>
                  <a:schemeClr val="tx1"/>
                </a:solidFill>
                <a:effectLst/>
                <a:latin typeface="+mn-lt"/>
                <a:ea typeface="+mn-ea"/>
                <a:cs typeface="+mn-cs"/>
              </a:rPr>
              <a:t> criterion or skills can be matched to the key science skills and key knowledge descriptor given for AOS3.</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12</a:t>
            </a:fld>
            <a:endParaRPr lang="en-AU"/>
          </a:p>
        </p:txBody>
      </p:sp>
    </p:spTree>
    <p:extLst>
      <p:ext uri="{BB962C8B-B14F-4D97-AF65-F5344CB8AC3E}">
        <p14:creationId xmlns:p14="http://schemas.microsoft.com/office/powerpoint/2010/main" val="3351216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Each of the</a:t>
            </a:r>
            <a:r>
              <a:rPr lang="en-AU" sz="1200" kern="1200" baseline="0" dirty="0" smtClean="0">
                <a:solidFill>
                  <a:schemeClr val="tx1"/>
                </a:solidFill>
                <a:effectLst/>
                <a:latin typeface="+mn-lt"/>
                <a:ea typeface="+mn-ea"/>
                <a:cs typeface="+mn-cs"/>
              </a:rPr>
              <a:t> criterion or skills can be matched to the key science skills and key knowledge descriptor given for AOS3.</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13</a:t>
            </a:fld>
            <a:endParaRPr lang="en-AU"/>
          </a:p>
        </p:txBody>
      </p:sp>
    </p:spTree>
    <p:extLst>
      <p:ext uri="{BB962C8B-B14F-4D97-AF65-F5344CB8AC3E}">
        <p14:creationId xmlns:p14="http://schemas.microsoft.com/office/powerpoint/2010/main" val="3509704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Cristy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Each of the</a:t>
            </a:r>
            <a:r>
              <a:rPr lang="en-AU" sz="1200" kern="1200" baseline="0" dirty="0" smtClean="0">
                <a:solidFill>
                  <a:schemeClr val="tx1"/>
                </a:solidFill>
                <a:effectLst/>
                <a:latin typeface="+mn-lt"/>
                <a:ea typeface="+mn-ea"/>
                <a:cs typeface="+mn-cs"/>
              </a:rPr>
              <a:t> criterion or skills can be matched to the key science skills and key knowledge descriptor given for AOS3.</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14</a:t>
            </a:fld>
            <a:endParaRPr lang="en-AU"/>
          </a:p>
        </p:txBody>
      </p:sp>
    </p:spTree>
    <p:extLst>
      <p:ext uri="{BB962C8B-B14F-4D97-AF65-F5344CB8AC3E}">
        <p14:creationId xmlns:p14="http://schemas.microsoft.com/office/powerpoint/2010/main" val="3797216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Cristy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the same connections between year levels and sciences has been made with </a:t>
            </a:r>
            <a:r>
              <a:rPr lang="en-US" sz="1200" kern="1200" smtClean="0">
                <a:solidFill>
                  <a:schemeClr val="tx1"/>
                </a:solidFill>
                <a:effectLst/>
                <a:latin typeface="+mn-lt"/>
                <a:ea typeface="+mn-ea"/>
                <a:cs typeface="+mn-cs"/>
              </a:rPr>
              <a:t>the Unit 2 AOS3</a:t>
            </a:r>
            <a:r>
              <a:rPr lang="en-US" sz="1200" kern="1200" dirty="0" smtClean="0">
                <a:solidFill>
                  <a:schemeClr val="tx1"/>
                </a:solidFill>
                <a:effectLst/>
                <a:latin typeface="+mn-lt"/>
                <a:ea typeface="+mn-ea"/>
                <a:cs typeface="+mn-cs"/>
              </a:rPr>
              <a:t>: practical</a:t>
            </a:r>
            <a:r>
              <a:rPr lang="en-US" sz="1200" kern="1200" baseline="0" dirty="0" smtClean="0">
                <a:solidFill>
                  <a:schemeClr val="tx1"/>
                </a:solidFill>
                <a:effectLst/>
                <a:latin typeface="+mn-lt"/>
                <a:ea typeface="+mn-ea"/>
                <a:cs typeface="+mn-cs"/>
              </a:rPr>
              <a:t> investigation.</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15</a:t>
            </a:fld>
            <a:endParaRPr lang="en-AU"/>
          </a:p>
        </p:txBody>
      </p:sp>
    </p:spTree>
    <p:extLst>
      <p:ext uri="{BB962C8B-B14F-4D97-AF65-F5344CB8AC3E}">
        <p14:creationId xmlns:p14="http://schemas.microsoft.com/office/powerpoint/2010/main" val="1901637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r>
              <a:rPr lang="en-US" sz="1200" kern="1200" baseline="0" dirty="0" smtClean="0">
                <a:solidFill>
                  <a:schemeClr val="tx1"/>
                </a:solidFill>
                <a:effectLst/>
                <a:latin typeface="+mn-lt"/>
                <a:ea typeface="+mn-ea"/>
                <a:cs typeface="+mn-cs"/>
              </a:rPr>
              <a:t>A timeline is used to keep students on track, and for authentication purposes the rubric was split into 2 parts to allow students to work in pairs for the planning and conducting phases, but individually for the evaluating and communicating phases. </a:t>
            </a:r>
          </a:p>
        </p:txBody>
      </p:sp>
      <p:sp>
        <p:nvSpPr>
          <p:cNvPr id="4" name="Slide Number Placeholder 3"/>
          <p:cNvSpPr>
            <a:spLocks noGrp="1"/>
          </p:cNvSpPr>
          <p:nvPr>
            <p:ph type="sldNum" sz="quarter" idx="10"/>
          </p:nvPr>
        </p:nvSpPr>
        <p:spPr/>
        <p:txBody>
          <a:bodyPr/>
          <a:lstStyle/>
          <a:p>
            <a:fld id="{262DC49B-22E5-429C-AAD0-EE86B6696D95}" type="slidenum">
              <a:rPr lang="en-AU" smtClean="0"/>
              <a:t>16</a:t>
            </a:fld>
            <a:endParaRPr lang="en-AU"/>
          </a:p>
        </p:txBody>
      </p:sp>
    </p:spTree>
    <p:extLst>
      <p:ext uri="{BB962C8B-B14F-4D97-AF65-F5344CB8AC3E}">
        <p14:creationId xmlns:p14="http://schemas.microsoft.com/office/powerpoint/2010/main" val="2182206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r>
              <a:rPr lang="en-US" dirty="0" smtClean="0"/>
              <a:t>The booklet includes a similar step-by-step process for students to follow,</a:t>
            </a:r>
            <a:r>
              <a:rPr lang="en-US" baseline="0" dirty="0" smtClean="0"/>
              <a:t> including checklists to ensure students meet all the necessary aspects of the task.</a:t>
            </a:r>
          </a:p>
          <a:p>
            <a:r>
              <a:rPr lang="en-US" sz="1200" kern="1200" dirty="0" smtClean="0">
                <a:solidFill>
                  <a:schemeClr val="tx1"/>
                </a:solidFill>
                <a:effectLst/>
                <a:latin typeface="+mn-lt"/>
                <a:ea typeface="+mn-ea"/>
                <a:cs typeface="+mn-cs"/>
              </a:rPr>
              <a:t>The same connections between year levels and sciences has been made with the AOS3: practical</a:t>
            </a:r>
            <a:r>
              <a:rPr lang="en-US" sz="1200" kern="1200" baseline="0" dirty="0" smtClean="0">
                <a:solidFill>
                  <a:schemeClr val="tx1"/>
                </a:solidFill>
                <a:effectLst/>
                <a:latin typeface="+mn-lt"/>
                <a:ea typeface="+mn-ea"/>
                <a:cs typeface="+mn-cs"/>
              </a:rPr>
              <a:t> investigation. In fact, it was in the junior science classes when these checklists were first used to guide students through practical tasks. </a:t>
            </a:r>
          </a:p>
        </p:txBody>
      </p:sp>
      <p:sp>
        <p:nvSpPr>
          <p:cNvPr id="4" name="Slide Number Placeholder 3"/>
          <p:cNvSpPr>
            <a:spLocks noGrp="1"/>
          </p:cNvSpPr>
          <p:nvPr>
            <p:ph type="sldNum" sz="quarter" idx="10"/>
          </p:nvPr>
        </p:nvSpPr>
        <p:spPr/>
        <p:txBody>
          <a:bodyPr/>
          <a:lstStyle/>
          <a:p>
            <a:fld id="{262DC49B-22E5-429C-AAD0-EE86B6696D95}" type="slidenum">
              <a:rPr lang="en-AU" smtClean="0"/>
              <a:t>17</a:t>
            </a:fld>
            <a:endParaRPr lang="en-AU"/>
          </a:p>
        </p:txBody>
      </p:sp>
    </p:spTree>
    <p:extLst>
      <p:ext uri="{BB962C8B-B14F-4D97-AF65-F5344CB8AC3E}">
        <p14:creationId xmlns:p14="http://schemas.microsoft.com/office/powerpoint/2010/main" val="2116721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r>
              <a:rPr lang="en-US" dirty="0" smtClean="0"/>
              <a:t>The </a:t>
            </a:r>
            <a:r>
              <a:rPr lang="en-US" sz="1200" kern="1200" baseline="0" dirty="0" smtClean="0">
                <a:solidFill>
                  <a:schemeClr val="tx1"/>
                </a:solidFill>
                <a:effectLst/>
                <a:latin typeface="+mn-lt"/>
                <a:ea typeface="+mn-ea"/>
                <a:cs typeface="+mn-cs"/>
              </a:rPr>
              <a:t>requirements for each part of the task is given in detail along with a checklist of conventional requirements.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18</a:t>
            </a:fld>
            <a:endParaRPr lang="en-AU"/>
          </a:p>
        </p:txBody>
      </p:sp>
    </p:spTree>
    <p:extLst>
      <p:ext uri="{BB962C8B-B14F-4D97-AF65-F5344CB8AC3E}">
        <p14:creationId xmlns:p14="http://schemas.microsoft.com/office/powerpoint/2010/main" val="2606390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the checklist</a:t>
            </a:r>
            <a:r>
              <a:rPr lang="en-US" sz="1200" kern="1200" baseline="0" dirty="0" smtClean="0">
                <a:solidFill>
                  <a:schemeClr val="tx1"/>
                </a:solidFill>
                <a:effectLst/>
                <a:latin typeface="+mn-lt"/>
                <a:ea typeface="+mn-ea"/>
                <a:cs typeface="+mn-cs"/>
              </a:rPr>
              <a:t> and the assessment rubric as a guide, students are made more aware of how to follow the ‘set conventions’ as shown in the rubric.</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19</a:t>
            </a:fld>
            <a:endParaRPr lang="en-AU"/>
          </a:p>
        </p:txBody>
      </p:sp>
    </p:spTree>
    <p:extLst>
      <p:ext uri="{BB962C8B-B14F-4D97-AF65-F5344CB8AC3E}">
        <p14:creationId xmlns:p14="http://schemas.microsoft.com/office/powerpoint/2010/main" val="1958721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Cristy</a:t>
            </a:r>
          </a:p>
          <a:p>
            <a:r>
              <a:rPr lang="en-US" sz="1200" kern="1200" dirty="0" smtClean="0">
                <a:solidFill>
                  <a:schemeClr val="tx1"/>
                </a:solidFill>
                <a:effectLst/>
                <a:latin typeface="+mn-lt"/>
                <a:ea typeface="+mn-ea"/>
                <a:cs typeface="+mn-cs"/>
              </a:rPr>
              <a:t>The Skills for Unit 2 AOS3 task is divided into 2 rubrics. </a:t>
            </a:r>
          </a:p>
          <a:p>
            <a:r>
              <a:rPr lang="en-US" sz="1200" kern="1200" dirty="0" smtClean="0">
                <a:solidFill>
                  <a:schemeClr val="tx1"/>
                </a:solidFill>
                <a:effectLst/>
                <a:latin typeface="+mn-lt"/>
                <a:ea typeface="+mn-ea"/>
                <a:cs typeface="+mn-cs"/>
              </a:rPr>
              <a:t>Rubric 1 – planning, conducting and reporting</a:t>
            </a:r>
          </a:p>
          <a:p>
            <a:r>
              <a:rPr lang="en-US" sz="1200" kern="1200" dirty="0" smtClean="0">
                <a:solidFill>
                  <a:schemeClr val="tx1"/>
                </a:solidFill>
                <a:effectLst/>
                <a:latin typeface="+mn-lt"/>
                <a:ea typeface="+mn-ea"/>
                <a:cs typeface="+mn-cs"/>
              </a:rPr>
              <a:t>Rubric 2 – </a:t>
            </a:r>
            <a:r>
              <a:rPr lang="en-US" b="0" dirty="0" err="1" smtClean="0"/>
              <a:t>Analysing</a:t>
            </a:r>
            <a:r>
              <a:rPr lang="en-US" b="0" dirty="0" smtClean="0"/>
              <a:t>/Evaluating and communicating (poster)</a:t>
            </a:r>
            <a:endParaRPr lang="en-US" sz="1200" b="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21</a:t>
            </a:fld>
            <a:endParaRPr lang="en-AU"/>
          </a:p>
        </p:txBody>
      </p:sp>
    </p:spTree>
    <p:extLst>
      <p:ext uri="{BB962C8B-B14F-4D97-AF65-F5344CB8AC3E}">
        <p14:creationId xmlns:p14="http://schemas.microsoft.com/office/powerpoint/2010/main" val="1057288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Cristy</a:t>
            </a:r>
          </a:p>
          <a:p>
            <a:r>
              <a:rPr lang="en-US" sz="1200" kern="1200" dirty="0" smtClean="0">
                <a:solidFill>
                  <a:schemeClr val="tx1"/>
                </a:solidFill>
                <a:effectLst/>
                <a:latin typeface="+mn-lt"/>
                <a:ea typeface="+mn-ea"/>
                <a:cs typeface="+mn-cs"/>
              </a:rPr>
              <a:t>Rubric</a:t>
            </a:r>
            <a:r>
              <a:rPr lang="en-US" sz="1200" kern="1200" baseline="0" dirty="0" smtClean="0">
                <a:solidFill>
                  <a:schemeClr val="tx1"/>
                </a:solidFill>
                <a:effectLst/>
                <a:latin typeface="+mn-lt"/>
                <a:ea typeface="+mn-ea"/>
                <a:cs typeface="+mn-cs"/>
              </a:rPr>
              <a:t> 2 is completed under test conditions. This not only ensures authentication, but also helps students stay on track,</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2DC49B-22E5-429C-AAD0-EE86B6696D95}" type="slidenum">
              <a:rPr lang="en-AU" smtClean="0"/>
              <a:t>22</a:t>
            </a:fld>
            <a:endParaRPr lang="en-AU"/>
          </a:p>
        </p:txBody>
      </p:sp>
    </p:spTree>
    <p:extLst>
      <p:ext uri="{BB962C8B-B14F-4D97-AF65-F5344CB8AC3E}">
        <p14:creationId xmlns:p14="http://schemas.microsoft.com/office/powerpoint/2010/main" val="2301265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Cristy</a:t>
            </a:r>
          </a:p>
          <a:p>
            <a:r>
              <a:rPr lang="en-US" sz="1200" kern="1200" baseline="0" dirty="0" smtClean="0">
                <a:solidFill>
                  <a:schemeClr val="tx1"/>
                </a:solidFill>
                <a:effectLst/>
                <a:latin typeface="+mn-lt"/>
                <a:ea typeface="+mn-ea"/>
                <a:cs typeface="+mn-cs"/>
              </a:rPr>
              <a:t>This timeline is used to keep students on track with completing the rubric skills, and for authentication purposes. The rubric was split into 2 parts to allow students to work in pairs for the planning and conducting phases, but individually for the evaluating and communicating phases. This ensures authentication.</a:t>
            </a:r>
          </a:p>
        </p:txBody>
      </p:sp>
      <p:sp>
        <p:nvSpPr>
          <p:cNvPr id="4" name="Slide Number Placeholder 3"/>
          <p:cNvSpPr>
            <a:spLocks noGrp="1"/>
          </p:cNvSpPr>
          <p:nvPr>
            <p:ph type="sldNum" sz="quarter" idx="10"/>
          </p:nvPr>
        </p:nvSpPr>
        <p:spPr/>
        <p:txBody>
          <a:bodyPr/>
          <a:lstStyle/>
          <a:p>
            <a:fld id="{262DC49B-22E5-429C-AAD0-EE86B6696D95}" type="slidenum">
              <a:rPr lang="en-AU" smtClean="0"/>
              <a:t>23</a:t>
            </a:fld>
            <a:endParaRPr lang="en-AU"/>
          </a:p>
        </p:txBody>
      </p:sp>
    </p:spTree>
    <p:extLst>
      <p:ext uri="{BB962C8B-B14F-4D97-AF65-F5344CB8AC3E}">
        <p14:creationId xmlns:p14="http://schemas.microsoft.com/office/powerpoint/2010/main" val="1276569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Adele</a:t>
            </a:r>
          </a:p>
          <a:p>
            <a:r>
              <a:rPr lang="en-US" dirty="0" smtClean="0"/>
              <a:t>One of the key ideas behind using skills based rubrics is that the same rubric can be</a:t>
            </a:r>
            <a:r>
              <a:rPr lang="en-US" baseline="0" dirty="0" smtClean="0"/>
              <a:t> used across the year levels and the sciences for assessment of experimental tasks. </a:t>
            </a:r>
            <a:r>
              <a:rPr lang="en-US" dirty="0" smtClean="0"/>
              <a:t>As a faculty we made</a:t>
            </a:r>
            <a:r>
              <a:rPr lang="en-US" baseline="0" dirty="0" smtClean="0"/>
              <a:t> a plan for how we would introduce the investigation skills from year 7 to 10. In year 7 there is a  focus on teaching the foundational aspects. In Year 8 and 9 we begin to introduce more of the skills and start to move into the consolidation phase with skills such as how to draw tables and graphs while in Year 10 most of the skills are being consolidated.  The expectation is that by the time students start Unit 1&amp;2 they are confident in being able to use the rubrics to help them reach their potential in the tasks. </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24</a:t>
            </a:fld>
            <a:endParaRPr lang="en-AU"/>
          </a:p>
        </p:txBody>
      </p:sp>
    </p:spTree>
    <p:extLst>
      <p:ext uri="{BB962C8B-B14F-4D97-AF65-F5344CB8AC3E}">
        <p14:creationId xmlns:p14="http://schemas.microsoft.com/office/powerpoint/2010/main" val="2531851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this is certainly what we found in the</a:t>
            </a:r>
            <a:r>
              <a:rPr lang="en-US" sz="1200" kern="1200" baseline="0" dirty="0" smtClean="0">
                <a:solidFill>
                  <a:schemeClr val="tx1"/>
                </a:solidFill>
                <a:effectLst/>
                <a:latin typeface="+mn-lt"/>
                <a:ea typeface="+mn-ea"/>
                <a:cs typeface="+mn-cs"/>
              </a:rPr>
              <a:t> junior levels in that students can make progress during the year.</a:t>
            </a:r>
          </a:p>
          <a:p>
            <a:r>
              <a:rPr lang="en-US" sz="1200" kern="1200" baseline="0" dirty="0" smtClean="0">
                <a:solidFill>
                  <a:schemeClr val="tx1"/>
                </a:solidFill>
                <a:effectLst/>
                <a:latin typeface="+mn-lt"/>
                <a:ea typeface="+mn-ea"/>
                <a:cs typeface="+mn-cs"/>
              </a:rPr>
              <a:t>In Year 7, in their first major practical report they were provided with a model for the levels of each skill for a very similar experiment.</a:t>
            </a: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25</a:t>
            </a:fld>
            <a:endParaRPr lang="en-AU"/>
          </a:p>
        </p:txBody>
      </p:sp>
    </p:spTree>
    <p:extLst>
      <p:ext uri="{BB962C8B-B14F-4D97-AF65-F5344CB8AC3E}">
        <p14:creationId xmlns:p14="http://schemas.microsoft.com/office/powerpoint/2010/main" val="2089863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they then wrote their</a:t>
            </a:r>
            <a:r>
              <a:rPr lang="en-US" baseline="0" dirty="0" smtClean="0"/>
              <a:t> own answers using the model as the basis of their answers.</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26</a:t>
            </a:fld>
            <a:endParaRPr lang="en-AU"/>
          </a:p>
        </p:txBody>
      </p:sp>
    </p:spTree>
    <p:extLst>
      <p:ext uri="{BB962C8B-B14F-4D97-AF65-F5344CB8AC3E}">
        <p14:creationId xmlns:p14="http://schemas.microsoft.com/office/powerpoint/2010/main" val="2831607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second task the</a:t>
            </a:r>
            <a:r>
              <a:rPr lang="en-US" baseline="0" dirty="0" smtClean="0"/>
              <a:t> students wrote their discussion in response to questions with the relevant skills next to their work. In this students answer you can see that they have summarized the data from the experiment.</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27</a:t>
            </a:fld>
            <a:endParaRPr lang="en-AU"/>
          </a:p>
        </p:txBody>
      </p:sp>
    </p:spTree>
    <p:extLst>
      <p:ext uri="{BB962C8B-B14F-4D97-AF65-F5344CB8AC3E}">
        <p14:creationId xmlns:p14="http://schemas.microsoft.com/office/powerpoint/2010/main" val="1197734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in the next section where they </a:t>
            </a:r>
            <a:r>
              <a:rPr lang="en-US" baseline="0" dirty="0" err="1" smtClean="0"/>
              <a:t>analysed</a:t>
            </a:r>
            <a:r>
              <a:rPr lang="en-US" baseline="0" dirty="0" smtClean="0"/>
              <a:t> their results they identified and explained the key findings and also used an overall theory to link their findings and any unusual results.</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28</a:t>
            </a:fld>
            <a:endParaRPr lang="en-AU"/>
          </a:p>
        </p:txBody>
      </p:sp>
    </p:spTree>
    <p:extLst>
      <p:ext uri="{BB962C8B-B14F-4D97-AF65-F5344CB8AC3E}">
        <p14:creationId xmlns:p14="http://schemas.microsoft.com/office/powerpoint/2010/main" val="1231510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their discussion on the errors, explained the errors in the method, however they didn’t assess the effect of the errors on the results.</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29</a:t>
            </a:fld>
            <a:endParaRPr lang="en-AU"/>
          </a:p>
        </p:txBody>
      </p:sp>
    </p:spTree>
    <p:extLst>
      <p:ext uri="{BB962C8B-B14F-4D97-AF65-F5344CB8AC3E}">
        <p14:creationId xmlns:p14="http://schemas.microsoft.com/office/powerpoint/2010/main" val="962689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with the conclusion they summarized their key findings,</a:t>
            </a:r>
            <a:r>
              <a:rPr lang="en-US" baseline="0" dirty="0" smtClean="0"/>
              <a:t> discussed how the findings answered their hypothesis and discussed the limitations of the experiment.</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30</a:t>
            </a:fld>
            <a:endParaRPr lang="en-AU"/>
          </a:p>
        </p:txBody>
      </p:sp>
    </p:spTree>
    <p:extLst>
      <p:ext uri="{BB962C8B-B14F-4D97-AF65-F5344CB8AC3E}">
        <p14:creationId xmlns:p14="http://schemas.microsoft.com/office/powerpoint/2010/main" val="731053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benefit of using similar</a:t>
            </a:r>
            <a:r>
              <a:rPr lang="en-US" baseline="0" dirty="0" smtClean="0"/>
              <a:t> rubrics across year levels and the sciences is that it is possible to track student progress during the year and potentially from year to year. </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31</a:t>
            </a:fld>
            <a:endParaRPr lang="en-AU"/>
          </a:p>
        </p:txBody>
      </p:sp>
    </p:spTree>
    <p:extLst>
      <p:ext uri="{BB962C8B-B14F-4D97-AF65-F5344CB8AC3E}">
        <p14:creationId xmlns:p14="http://schemas.microsoft.com/office/powerpoint/2010/main" val="2563651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a:t>
            </a:r>
            <a:r>
              <a:rPr lang="en-US" baseline="0" dirty="0" smtClean="0"/>
              <a:t> in year 9 complete a student design investigation in first term for Physical Sciences and also in third term for Chemical Sciences. A comparison of uptake in skills between showed that 36% more of the students were able to use theory toe explain their key findings. 53% were able to explain errors in their method, 53% were able to describe their modifications and 46% were able to </a:t>
            </a:r>
            <a:r>
              <a:rPr lang="en-US" baseline="0" dirty="0" err="1" smtClean="0"/>
              <a:t>summarise</a:t>
            </a:r>
            <a:r>
              <a:rPr lang="en-US" baseline="0" dirty="0" smtClean="0"/>
              <a:t> their key findings in the conclusion. </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32</a:t>
            </a:fld>
            <a:endParaRPr lang="en-AU"/>
          </a:p>
        </p:txBody>
      </p:sp>
    </p:spTree>
    <p:extLst>
      <p:ext uri="{BB962C8B-B14F-4D97-AF65-F5344CB8AC3E}">
        <p14:creationId xmlns:p14="http://schemas.microsoft.com/office/powerpoint/2010/main" val="4269790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are now going to give you an opportunity to use the rubrics to assess a couple of students for two of the skills, reporting data and also modifying the method.</a:t>
            </a:r>
          </a:p>
          <a:p>
            <a:r>
              <a:rPr lang="en-US" baseline="0" dirty="0" smtClean="0"/>
              <a:t>When marking students work I usually start from the bottom to see whether they have achieved the first skill and then progress upwards.</a:t>
            </a:r>
          </a:p>
          <a:p>
            <a:r>
              <a:rPr lang="en-US" baseline="0" dirty="0" smtClean="0"/>
              <a:t>For reporting data I would say that student 1 has listed the data but they haven’t summarized the data, while student 2 has not only summarized the data but they have also evaluated the quality of the data.</a:t>
            </a:r>
          </a:p>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33</a:t>
            </a:fld>
            <a:endParaRPr lang="en-AU"/>
          </a:p>
        </p:txBody>
      </p:sp>
    </p:spTree>
    <p:extLst>
      <p:ext uri="{BB962C8B-B14F-4D97-AF65-F5344CB8AC3E}">
        <p14:creationId xmlns:p14="http://schemas.microsoft.com/office/powerpoint/2010/main" val="4158623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modification skills student 1 explained how the modifications would improve the design of the experiment while student 2 discussed how the modification would improve the quality of the data.</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34</a:t>
            </a:fld>
            <a:endParaRPr lang="en-AU"/>
          </a:p>
        </p:txBody>
      </p:sp>
    </p:spTree>
    <p:extLst>
      <p:ext uri="{BB962C8B-B14F-4D97-AF65-F5344CB8AC3E}">
        <p14:creationId xmlns:p14="http://schemas.microsoft.com/office/powerpoint/2010/main" val="22375175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 notes</a:t>
            </a:r>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35</a:t>
            </a:fld>
            <a:endParaRPr lang="en-AU"/>
          </a:p>
        </p:txBody>
      </p:sp>
    </p:spTree>
    <p:extLst>
      <p:ext uri="{BB962C8B-B14F-4D97-AF65-F5344CB8AC3E}">
        <p14:creationId xmlns:p14="http://schemas.microsoft.com/office/powerpoint/2010/main" val="1064622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62DC49B-22E5-429C-AAD0-EE86B6696D95}" type="slidenum">
              <a:rPr lang="en-AU" smtClean="0"/>
              <a:t>36</a:t>
            </a:fld>
            <a:endParaRPr lang="en-AU"/>
          </a:p>
        </p:txBody>
      </p:sp>
    </p:spTree>
    <p:extLst>
      <p:ext uri="{BB962C8B-B14F-4D97-AF65-F5344CB8AC3E}">
        <p14:creationId xmlns:p14="http://schemas.microsoft.com/office/powerpoint/2010/main" val="3050458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CF9014D6-6445-4520-829C-DE83FA7F52A7}" type="datetime1">
              <a:rPr lang="en-AU" smtClean="0"/>
              <a:t>14/02/2017</a:t>
            </a:fld>
            <a:endParaRPr lang="en-AU"/>
          </a:p>
        </p:txBody>
      </p:sp>
      <p:sp>
        <p:nvSpPr>
          <p:cNvPr id="5" name="Footer Placeholder 4"/>
          <p:cNvSpPr>
            <a:spLocks noGrp="1"/>
          </p:cNvSpPr>
          <p:nvPr>
            <p:ph type="ftr" sz="quarter" idx="11"/>
          </p:nvPr>
        </p:nvSpPr>
        <p:spPr/>
        <p:txBody>
          <a:bodyPr/>
          <a:lstStyle/>
          <a:p>
            <a:r>
              <a:rPr lang="en-AU" smtClean="0"/>
              <a:t>Aitken College 2017</a:t>
            </a:r>
            <a:endParaRPr lang="en-AU"/>
          </a:p>
        </p:txBody>
      </p:sp>
      <p:sp>
        <p:nvSpPr>
          <p:cNvPr id="6" name="Slide Number Placeholder 5"/>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58358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5DFFC1E-ACAC-4E78-9EC9-497F2C9B3D55}" type="datetime1">
              <a:rPr lang="en-AU" smtClean="0"/>
              <a:t>14/02/2017</a:t>
            </a:fld>
            <a:endParaRPr lang="en-AU"/>
          </a:p>
        </p:txBody>
      </p:sp>
      <p:sp>
        <p:nvSpPr>
          <p:cNvPr id="5" name="Footer Placeholder 4"/>
          <p:cNvSpPr>
            <a:spLocks noGrp="1"/>
          </p:cNvSpPr>
          <p:nvPr>
            <p:ph type="ftr" sz="quarter" idx="11"/>
          </p:nvPr>
        </p:nvSpPr>
        <p:spPr/>
        <p:txBody>
          <a:bodyPr/>
          <a:lstStyle/>
          <a:p>
            <a:r>
              <a:rPr lang="en-AU" smtClean="0"/>
              <a:t>Aitken College 2017</a:t>
            </a:r>
            <a:endParaRPr lang="en-AU"/>
          </a:p>
        </p:txBody>
      </p:sp>
      <p:sp>
        <p:nvSpPr>
          <p:cNvPr id="6" name="Slide Number Placeholder 5"/>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156781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AB8236-5AEC-40C2-AB6C-7BE267ED8434}" type="datetime1">
              <a:rPr lang="en-AU" smtClean="0"/>
              <a:t>14/02/2017</a:t>
            </a:fld>
            <a:endParaRPr lang="en-AU"/>
          </a:p>
        </p:txBody>
      </p:sp>
      <p:sp>
        <p:nvSpPr>
          <p:cNvPr id="5" name="Footer Placeholder 4"/>
          <p:cNvSpPr>
            <a:spLocks noGrp="1"/>
          </p:cNvSpPr>
          <p:nvPr>
            <p:ph type="ftr" sz="quarter" idx="11"/>
          </p:nvPr>
        </p:nvSpPr>
        <p:spPr/>
        <p:txBody>
          <a:bodyPr/>
          <a:lstStyle/>
          <a:p>
            <a:r>
              <a:rPr lang="en-AU" smtClean="0"/>
              <a:t>Aitken College 2017</a:t>
            </a:r>
            <a:endParaRPr lang="en-AU"/>
          </a:p>
        </p:txBody>
      </p:sp>
      <p:sp>
        <p:nvSpPr>
          <p:cNvPr id="6" name="Slide Number Placeholder 5"/>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180301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D34C965A-9732-45C8-9311-C43F348EB504}" type="datetime1">
              <a:rPr lang="en-AU" smtClean="0"/>
              <a:t>14/02/2017</a:t>
            </a:fld>
            <a:endParaRPr lang="en-AU"/>
          </a:p>
        </p:txBody>
      </p:sp>
      <p:sp>
        <p:nvSpPr>
          <p:cNvPr id="6" name="Footer Placeholder 5"/>
          <p:cNvSpPr>
            <a:spLocks noGrp="1"/>
          </p:cNvSpPr>
          <p:nvPr>
            <p:ph type="ftr" sz="quarter" idx="11"/>
          </p:nvPr>
        </p:nvSpPr>
        <p:spPr/>
        <p:txBody>
          <a:bodyPr/>
          <a:lstStyle/>
          <a:p>
            <a:r>
              <a:rPr lang="en-AU" smtClean="0"/>
              <a:t>Aitken College 2017</a:t>
            </a:r>
            <a:endParaRPr lang="en-AU"/>
          </a:p>
        </p:txBody>
      </p:sp>
      <p:sp>
        <p:nvSpPr>
          <p:cNvPr id="7" name="Slide Number Placeholder 6"/>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206806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AEB7A7A3-EBCB-433C-8418-4AE22EBDCB4D}" type="datetime1">
              <a:rPr lang="en-AU" smtClean="0"/>
              <a:t>14/02/2017</a:t>
            </a:fld>
            <a:endParaRPr lang="en-AU"/>
          </a:p>
        </p:txBody>
      </p:sp>
      <p:sp>
        <p:nvSpPr>
          <p:cNvPr id="8" name="Footer Placeholder 7"/>
          <p:cNvSpPr>
            <a:spLocks noGrp="1"/>
          </p:cNvSpPr>
          <p:nvPr>
            <p:ph type="ftr" sz="quarter" idx="11"/>
          </p:nvPr>
        </p:nvSpPr>
        <p:spPr/>
        <p:txBody>
          <a:bodyPr/>
          <a:lstStyle/>
          <a:p>
            <a:r>
              <a:rPr lang="en-AU" smtClean="0"/>
              <a:t>Aitken College 2017</a:t>
            </a:r>
            <a:endParaRPr lang="en-AU"/>
          </a:p>
        </p:txBody>
      </p:sp>
      <p:sp>
        <p:nvSpPr>
          <p:cNvPr id="9" name="Slide Number Placeholder 8"/>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220948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A88799E-89F5-4B8F-AD67-755C2638BBAA}" type="datetime1">
              <a:rPr lang="en-AU" smtClean="0"/>
              <a:t>14/02/2017</a:t>
            </a:fld>
            <a:endParaRPr lang="en-AU"/>
          </a:p>
        </p:txBody>
      </p:sp>
      <p:sp>
        <p:nvSpPr>
          <p:cNvPr id="4" name="Footer Placeholder 3"/>
          <p:cNvSpPr>
            <a:spLocks noGrp="1"/>
          </p:cNvSpPr>
          <p:nvPr>
            <p:ph type="ftr" sz="quarter" idx="11"/>
          </p:nvPr>
        </p:nvSpPr>
        <p:spPr/>
        <p:txBody>
          <a:bodyPr/>
          <a:lstStyle/>
          <a:p>
            <a:r>
              <a:rPr lang="en-AU" smtClean="0"/>
              <a:t>Aitken College 2017</a:t>
            </a:r>
            <a:endParaRPr lang="en-AU"/>
          </a:p>
        </p:txBody>
      </p:sp>
      <p:sp>
        <p:nvSpPr>
          <p:cNvPr id="5" name="Slide Number Placeholder 4"/>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1336618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AF33A8-829E-41BD-935D-625908564A5E}" type="datetime1">
              <a:rPr lang="en-AU" smtClean="0"/>
              <a:t>14/02/2017</a:t>
            </a:fld>
            <a:endParaRPr lang="en-AU"/>
          </a:p>
        </p:txBody>
      </p:sp>
      <p:sp>
        <p:nvSpPr>
          <p:cNvPr id="3" name="Footer Placeholder 2"/>
          <p:cNvSpPr>
            <a:spLocks noGrp="1"/>
          </p:cNvSpPr>
          <p:nvPr>
            <p:ph type="ftr" sz="quarter" idx="11"/>
          </p:nvPr>
        </p:nvSpPr>
        <p:spPr/>
        <p:txBody>
          <a:bodyPr/>
          <a:lstStyle/>
          <a:p>
            <a:r>
              <a:rPr lang="en-AU" smtClean="0"/>
              <a:t>Aitken College 2017</a:t>
            </a:r>
            <a:endParaRPr lang="en-AU"/>
          </a:p>
        </p:txBody>
      </p:sp>
      <p:sp>
        <p:nvSpPr>
          <p:cNvPr id="4" name="Slide Number Placeholder 3"/>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3369828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7013E75-8EF0-4AFB-9A2E-560D3796D169}" type="datetime1">
              <a:rPr lang="en-AU" smtClean="0"/>
              <a:t>14/02/2017</a:t>
            </a:fld>
            <a:endParaRPr lang="en-AU"/>
          </a:p>
        </p:txBody>
      </p:sp>
      <p:sp>
        <p:nvSpPr>
          <p:cNvPr id="6" name="Footer Placeholder 5"/>
          <p:cNvSpPr>
            <a:spLocks noGrp="1"/>
          </p:cNvSpPr>
          <p:nvPr>
            <p:ph type="ftr" sz="quarter" idx="11"/>
          </p:nvPr>
        </p:nvSpPr>
        <p:spPr/>
        <p:txBody>
          <a:bodyPr/>
          <a:lstStyle/>
          <a:p>
            <a:r>
              <a:rPr lang="en-AU" smtClean="0"/>
              <a:t>Aitken College 2017</a:t>
            </a:r>
            <a:endParaRPr lang="en-AU"/>
          </a:p>
        </p:txBody>
      </p:sp>
      <p:sp>
        <p:nvSpPr>
          <p:cNvPr id="7" name="Slide Number Placeholder 6"/>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332883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126A32-9FB7-4A49-B7FE-0769E6076DE4}" type="datetime1">
              <a:rPr lang="en-AU" smtClean="0"/>
              <a:t>14/02/2017</a:t>
            </a:fld>
            <a:endParaRPr lang="en-AU"/>
          </a:p>
        </p:txBody>
      </p:sp>
      <p:sp>
        <p:nvSpPr>
          <p:cNvPr id="6" name="Footer Placeholder 5"/>
          <p:cNvSpPr>
            <a:spLocks noGrp="1"/>
          </p:cNvSpPr>
          <p:nvPr>
            <p:ph type="ftr" sz="quarter" idx="11"/>
          </p:nvPr>
        </p:nvSpPr>
        <p:spPr/>
        <p:txBody>
          <a:bodyPr/>
          <a:lstStyle/>
          <a:p>
            <a:r>
              <a:rPr lang="en-AU" smtClean="0"/>
              <a:t>Aitken College 2017</a:t>
            </a:r>
            <a:endParaRPr lang="en-AU"/>
          </a:p>
        </p:txBody>
      </p:sp>
      <p:sp>
        <p:nvSpPr>
          <p:cNvPr id="7" name="Slide Number Placeholder 6"/>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262979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5EA7CD1-82A0-4B66-B7E4-E6B5F87F526A}" type="datetime1">
              <a:rPr lang="en-AU" smtClean="0"/>
              <a:t>14/02/2017</a:t>
            </a:fld>
            <a:endParaRPr lang="en-AU"/>
          </a:p>
        </p:txBody>
      </p:sp>
      <p:sp>
        <p:nvSpPr>
          <p:cNvPr id="5" name="Footer Placeholder 4"/>
          <p:cNvSpPr>
            <a:spLocks noGrp="1"/>
          </p:cNvSpPr>
          <p:nvPr>
            <p:ph type="ftr" sz="quarter" idx="11"/>
          </p:nvPr>
        </p:nvSpPr>
        <p:spPr/>
        <p:txBody>
          <a:bodyPr/>
          <a:lstStyle/>
          <a:p>
            <a:r>
              <a:rPr lang="en-AU" smtClean="0"/>
              <a:t>Aitken College 2017</a:t>
            </a:r>
            <a:endParaRPr lang="en-AU"/>
          </a:p>
        </p:txBody>
      </p:sp>
      <p:sp>
        <p:nvSpPr>
          <p:cNvPr id="6" name="Slide Number Placeholder 5"/>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337085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0EB7638-894A-4A89-B15E-51835C548F05}" type="datetime1">
              <a:rPr lang="en-AU" smtClean="0"/>
              <a:t>14/02/2017</a:t>
            </a:fld>
            <a:endParaRPr lang="en-AU"/>
          </a:p>
        </p:txBody>
      </p:sp>
      <p:sp>
        <p:nvSpPr>
          <p:cNvPr id="5" name="Footer Placeholder 4"/>
          <p:cNvSpPr>
            <a:spLocks noGrp="1"/>
          </p:cNvSpPr>
          <p:nvPr>
            <p:ph type="ftr" sz="quarter" idx="11"/>
          </p:nvPr>
        </p:nvSpPr>
        <p:spPr/>
        <p:txBody>
          <a:bodyPr/>
          <a:lstStyle/>
          <a:p>
            <a:r>
              <a:rPr lang="en-AU" smtClean="0"/>
              <a:t>Aitken College 2017</a:t>
            </a:r>
            <a:endParaRPr lang="en-AU"/>
          </a:p>
        </p:txBody>
      </p:sp>
      <p:sp>
        <p:nvSpPr>
          <p:cNvPr id="6" name="Slide Number Placeholder 5"/>
          <p:cNvSpPr>
            <a:spLocks noGrp="1"/>
          </p:cNvSpPr>
          <p:nvPr>
            <p:ph type="sldNum" sz="quarter" idx="12"/>
          </p:nvPr>
        </p:nvSpPr>
        <p:spPr/>
        <p:txBody>
          <a:bodyPr/>
          <a:lstStyle/>
          <a:p>
            <a:fld id="{249FAA84-C056-4299-9DD5-5A85B99C0819}" type="slidenum">
              <a:rPr lang="en-AU" smtClean="0"/>
              <a:t>‹#›</a:t>
            </a:fld>
            <a:endParaRPr lang="en-AU"/>
          </a:p>
        </p:txBody>
      </p:sp>
    </p:spTree>
    <p:extLst>
      <p:ext uri="{BB962C8B-B14F-4D97-AF65-F5344CB8AC3E}">
        <p14:creationId xmlns:p14="http://schemas.microsoft.com/office/powerpoint/2010/main" val="2989193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6C2E5-FECF-4A13-AD96-BD7BCF221B66}" type="datetime1">
              <a:rPr lang="en-AU" smtClean="0"/>
              <a:t>14/02/2017</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smtClean="0"/>
              <a:t>Aitken College 2017</a:t>
            </a:r>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FAA84-C056-4299-9DD5-5A85B99C0819}" type="slidenum">
              <a:rPr lang="en-AU" smtClean="0"/>
              <a:t>‹#›</a:t>
            </a:fld>
            <a:endParaRPr lang="en-AU"/>
          </a:p>
        </p:txBody>
      </p:sp>
    </p:spTree>
    <p:extLst>
      <p:ext uri="{BB962C8B-B14F-4D97-AF65-F5344CB8AC3E}">
        <p14:creationId xmlns:p14="http://schemas.microsoft.com/office/powerpoint/2010/main" val="196459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544" y="1942875"/>
            <a:ext cx="11037455" cy="2387600"/>
          </a:xfrm>
        </p:spPr>
        <p:txBody>
          <a:bodyPr>
            <a:normAutofit fontScale="90000"/>
          </a:bodyPr>
          <a:lstStyle/>
          <a:p>
            <a:pPr>
              <a:lnSpc>
                <a:spcPts val="5000"/>
              </a:lnSpc>
              <a:spcBef>
                <a:spcPts val="600"/>
              </a:spcBef>
              <a:spcAft>
                <a:spcPts val="600"/>
              </a:spcAft>
            </a:pPr>
            <a:r>
              <a:rPr lang="en-AU" dirty="0"/>
              <a:t/>
            </a:r>
            <a:br>
              <a:rPr lang="en-AU" dirty="0"/>
            </a:br>
            <a:r>
              <a:rPr lang="en-AU" sz="4400" dirty="0">
                <a:latin typeface="Adobe Gothic Std B" panose="020B0800000000000000" pitchFamily="34" charset="-128"/>
                <a:ea typeface="Adobe Gothic Std B" panose="020B0800000000000000" pitchFamily="34" charset="-128"/>
                <a:cs typeface="Verdana" panose="020B0604030504040204" pitchFamily="34" charset="0"/>
              </a:rPr>
              <a:t>Using Skills Based Rubrics in Area of Study </a:t>
            </a:r>
            <a:r>
              <a:rPr lang="en-AU" sz="4400" dirty="0" smtClean="0">
                <a:latin typeface="Adobe Gothic Std B" panose="020B0800000000000000" pitchFamily="34" charset="-128"/>
                <a:ea typeface="Adobe Gothic Std B" panose="020B0800000000000000" pitchFamily="34" charset="-128"/>
                <a:cs typeface="Verdana" panose="020B0604030504040204" pitchFamily="34" charset="0"/>
              </a:rPr>
              <a:t>3</a:t>
            </a:r>
            <a:r>
              <a:rPr lang="en-AU" sz="7300" dirty="0">
                <a:latin typeface="Adobe Gothic Std B" panose="020B0800000000000000" pitchFamily="34" charset="-128"/>
                <a:ea typeface="Adobe Gothic Std B" panose="020B0800000000000000" pitchFamily="34" charset="-128"/>
              </a:rPr>
              <a:t/>
            </a:r>
            <a:br>
              <a:rPr lang="en-AU" sz="7300" dirty="0">
                <a:latin typeface="Adobe Gothic Std B" panose="020B0800000000000000" pitchFamily="34" charset="-128"/>
                <a:ea typeface="Adobe Gothic Std B" panose="020B0800000000000000" pitchFamily="34" charset="-128"/>
              </a:rPr>
            </a:br>
            <a:r>
              <a:rPr lang="en-AU" sz="4400" dirty="0">
                <a:latin typeface="Adobe Gothic Std B" panose="020B0800000000000000" pitchFamily="34" charset="-128"/>
                <a:ea typeface="Adobe Gothic Std B" panose="020B0800000000000000" pitchFamily="34" charset="-128"/>
                <a:cs typeface="Verdana" panose="020B0604030504040204" pitchFamily="34" charset="0"/>
              </a:rPr>
              <a:t>Reflections from the classroom</a:t>
            </a:r>
            <a:br>
              <a:rPr lang="en-AU" sz="4400" dirty="0">
                <a:latin typeface="Adobe Gothic Std B" panose="020B0800000000000000" pitchFamily="34" charset="-128"/>
                <a:ea typeface="Adobe Gothic Std B" panose="020B0800000000000000" pitchFamily="34" charset="-128"/>
                <a:cs typeface="Verdana" panose="020B0604030504040204" pitchFamily="34" charset="0"/>
              </a:rPr>
            </a:br>
            <a:r>
              <a:rPr lang="en-AU" dirty="0"/>
              <a:t/>
            </a:r>
            <a:br>
              <a:rPr lang="en-AU" dirty="0"/>
            </a:br>
            <a:endParaRPr lang="en-AU" dirty="0"/>
          </a:p>
        </p:txBody>
      </p:sp>
      <p:sp>
        <p:nvSpPr>
          <p:cNvPr id="3" name="Subtitle 2"/>
          <p:cNvSpPr>
            <a:spLocks noGrp="1"/>
          </p:cNvSpPr>
          <p:nvPr>
            <p:ph type="subTitle" idx="1"/>
          </p:nvPr>
        </p:nvSpPr>
        <p:spPr>
          <a:xfrm>
            <a:off x="563526" y="5152995"/>
            <a:ext cx="11408734" cy="1576885"/>
          </a:xfrm>
        </p:spPr>
        <p:txBody>
          <a:bodyPr>
            <a:normAutofit/>
          </a:bodyPr>
          <a:lstStyle/>
          <a:p>
            <a:pPr algn="l"/>
            <a:r>
              <a:rPr lang="en-US" dirty="0" smtClean="0"/>
              <a:t>  	                               </a:t>
            </a:r>
            <a:r>
              <a:rPr lang="en-US" dirty="0" err="1" smtClean="0"/>
              <a:t>Cristy</a:t>
            </a:r>
            <a:r>
              <a:rPr lang="en-US" dirty="0" smtClean="0"/>
              <a:t> Herron    	Adele Hudson     </a:t>
            </a:r>
          </a:p>
          <a:p>
            <a:pPr algn="l"/>
            <a:r>
              <a:rPr lang="en-US" dirty="0" smtClean="0"/>
              <a:t>             cherron@aitkencollege.edu.au           ahudson@aitkencollege.edu.au</a:t>
            </a:r>
            <a:endParaRPr lang="en-US" dirty="0"/>
          </a:p>
          <a:p>
            <a:pPr algn="l"/>
            <a:r>
              <a:rPr lang="en-US" dirty="0" smtClean="0"/>
              <a:t>                                                   www.mychemhub.com</a:t>
            </a:r>
            <a:endParaRPr lang="en-US" dirty="0"/>
          </a:p>
        </p:txBody>
      </p:sp>
      <p:sp>
        <p:nvSpPr>
          <p:cNvPr id="5" name="Content Placeholder 4"/>
          <p:cNvSpPr txBox="1">
            <a:spLocks/>
          </p:cNvSpPr>
          <p:nvPr/>
        </p:nvSpPr>
        <p:spPr>
          <a:xfrm>
            <a:off x="0" y="3136675"/>
            <a:ext cx="12192001" cy="520925"/>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 </a:t>
            </a:r>
            <a:r>
              <a:rPr lang="en-AU" dirty="0">
                <a:latin typeface="Adobe Gothic Std B" panose="020B0800000000000000" pitchFamily="34" charset="-128"/>
                <a:ea typeface="Adobe Gothic Std B" panose="020B0800000000000000" pitchFamily="34" charset="-128"/>
                <a:cs typeface="Verdana" panose="020B0604030504040204" pitchFamily="34" charset="0"/>
              </a:rPr>
              <a:t>STAV VCE Chemistry Conference 2017</a:t>
            </a:r>
            <a:endParaRPr lang="en-AU" sz="2000" dirty="0"/>
          </a:p>
        </p:txBody>
      </p:sp>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588463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6645" y="0"/>
            <a:ext cx="8185355" cy="6858000"/>
          </a:xfrm>
          <a:prstGeom prst="rect">
            <a:avLst/>
          </a:prstGeom>
        </p:spPr>
      </p:pic>
      <p:sp>
        <p:nvSpPr>
          <p:cNvPr id="7" name="Content Placeholder 4"/>
          <p:cNvSpPr txBox="1">
            <a:spLocks/>
          </p:cNvSpPr>
          <p:nvPr/>
        </p:nvSpPr>
        <p:spPr>
          <a:xfrm>
            <a:off x="-1" y="3694378"/>
            <a:ext cx="12192001" cy="705139"/>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smtClean="0"/>
              <a:t>    AOS3 Research Task</a:t>
            </a:r>
            <a:r>
              <a:rPr lang="en-US" sz="3600" dirty="0"/>
              <a:t> </a:t>
            </a:r>
            <a:r>
              <a:rPr lang="en-US" sz="3600" dirty="0" smtClean="0"/>
              <a:t>- AOS3 Investigation Task</a:t>
            </a:r>
            <a:endParaRPr lang="en-AU" dirty="0"/>
          </a:p>
        </p:txBody>
      </p:sp>
      <p:sp>
        <p:nvSpPr>
          <p:cNvPr id="8" name="Content Placeholder 4"/>
          <p:cNvSpPr txBox="1">
            <a:spLocks/>
          </p:cNvSpPr>
          <p:nvPr/>
        </p:nvSpPr>
        <p:spPr>
          <a:xfrm>
            <a:off x="0" y="4668413"/>
            <a:ext cx="12192001" cy="705139"/>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smtClean="0"/>
              <a:t>    Assessment Rubrics based on the key science skills</a:t>
            </a:r>
            <a:endParaRPr lang="en-AU" dirty="0"/>
          </a:p>
        </p:txBody>
      </p:sp>
      <p:sp>
        <p:nvSpPr>
          <p:cNvPr id="9" name="Content Placeholder 4"/>
          <p:cNvSpPr txBox="1">
            <a:spLocks/>
          </p:cNvSpPr>
          <p:nvPr/>
        </p:nvSpPr>
        <p:spPr>
          <a:xfrm>
            <a:off x="0" y="5679225"/>
            <a:ext cx="12192001" cy="705139"/>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smtClean="0"/>
              <a:t>    Connect learning through all year levels and across Sciences</a:t>
            </a:r>
            <a:endParaRPr lang="en-AU" dirty="0"/>
          </a:p>
        </p:txBody>
      </p:sp>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671643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39618" y="488833"/>
            <a:ext cx="4229100" cy="461665"/>
          </a:xfrm>
          <a:prstGeom prst="rect">
            <a:avLst/>
          </a:prstGeom>
          <a:noFill/>
        </p:spPr>
        <p:txBody>
          <a:bodyPr wrap="square" rtlCol="0">
            <a:spAutoFit/>
          </a:bodyPr>
          <a:lstStyle/>
          <a:p>
            <a:r>
              <a:rPr lang="en-US" sz="2400" b="1" dirty="0" smtClean="0"/>
              <a:t>Unit 1 &amp; 2 Chemistry</a:t>
            </a:r>
            <a:endParaRPr lang="en-AU" b="1" dirty="0"/>
          </a:p>
        </p:txBody>
      </p:sp>
      <p:graphicFrame>
        <p:nvGraphicFramePr>
          <p:cNvPr id="2" name="Diagram 1"/>
          <p:cNvGraphicFramePr/>
          <p:nvPr>
            <p:extLst>
              <p:ext uri="{D42A27DB-BD31-4B8C-83A1-F6EECF244321}">
                <p14:modId xmlns:p14="http://schemas.microsoft.com/office/powerpoint/2010/main" val="948939926"/>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332663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0682" t="26094" r="20530" b="11415"/>
          <a:stretch/>
        </p:blipFill>
        <p:spPr>
          <a:xfrm>
            <a:off x="637307" y="218102"/>
            <a:ext cx="10903529" cy="6519636"/>
          </a:xfrm>
          <a:prstGeom prst="rect">
            <a:avLst/>
          </a:prstGeo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566537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072" y="353291"/>
            <a:ext cx="9714346" cy="1292662"/>
          </a:xfrm>
          <a:prstGeom prst="rect">
            <a:avLst/>
          </a:prstGeom>
          <a:noFill/>
        </p:spPr>
        <p:txBody>
          <a:bodyPr wrap="square" rtlCol="0">
            <a:spAutoFit/>
          </a:bodyPr>
          <a:lstStyle/>
          <a:p>
            <a:r>
              <a:rPr lang="en-US" sz="2400" b="1" dirty="0" smtClean="0"/>
              <a:t>Unit 1 AOS3</a:t>
            </a:r>
          </a:p>
          <a:p>
            <a:endParaRPr lang="en-US" sz="2400" b="1" dirty="0"/>
          </a:p>
          <a:p>
            <a:r>
              <a:rPr lang="en-US" sz="3000" dirty="0" smtClean="0">
                <a:solidFill>
                  <a:schemeClr val="accent1">
                    <a:lumMod val="75000"/>
                  </a:schemeClr>
                </a:solidFill>
              </a:rPr>
              <a:t>The Task has been divided into four phases</a:t>
            </a:r>
            <a:endParaRPr lang="en-AU" sz="3000" dirty="0">
              <a:solidFill>
                <a:schemeClr val="accent1">
                  <a:lumMod val="75000"/>
                </a:schemeClr>
              </a:solidFill>
            </a:endParaRPr>
          </a:p>
        </p:txBody>
      </p:sp>
      <p:graphicFrame>
        <p:nvGraphicFramePr>
          <p:cNvPr id="3" name="Diagram 2"/>
          <p:cNvGraphicFramePr/>
          <p:nvPr>
            <p:extLst>
              <p:ext uri="{D42A27DB-BD31-4B8C-83A1-F6EECF244321}">
                <p14:modId xmlns:p14="http://schemas.microsoft.com/office/powerpoint/2010/main" val="1110214014"/>
              </p:ext>
            </p:extLst>
          </p:nvPr>
        </p:nvGraphicFramePr>
        <p:xfrm>
          <a:off x="221673" y="761999"/>
          <a:ext cx="11526982" cy="5860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422273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0964" y="228600"/>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2" name="Picture 1"/>
          <p:cNvPicPr>
            <a:picLocks noChangeAspect="1"/>
          </p:cNvPicPr>
          <p:nvPr/>
        </p:nvPicPr>
        <p:blipFill rotWithShape="1">
          <a:blip r:embed="rId3"/>
          <a:srcRect l="22955" t="23670" r="21515" b="17744"/>
          <a:stretch/>
        </p:blipFill>
        <p:spPr>
          <a:xfrm>
            <a:off x="1981200" y="870374"/>
            <a:ext cx="9753600" cy="5788290"/>
          </a:xfrm>
          <a:prstGeom prst="rect">
            <a:avLst/>
          </a:prstGeo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059933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2564"/>
          <a:stretch/>
        </p:blipFill>
        <p:spPr>
          <a:xfrm>
            <a:off x="164890" y="1224592"/>
            <a:ext cx="11854403" cy="4247953"/>
          </a:xfrm>
          <a:prstGeom prst="rect">
            <a:avLst/>
          </a:prstGeom>
        </p:spPr>
      </p:pic>
      <p:sp>
        <p:nvSpPr>
          <p:cNvPr id="4" name="TextBox 3"/>
          <p:cNvSpPr txBox="1"/>
          <p:nvPr/>
        </p:nvSpPr>
        <p:spPr>
          <a:xfrm>
            <a:off x="1651000" y="533400"/>
            <a:ext cx="4229100" cy="461665"/>
          </a:xfrm>
          <a:prstGeom prst="rect">
            <a:avLst/>
          </a:prstGeom>
          <a:noFill/>
        </p:spPr>
        <p:txBody>
          <a:bodyPr wrap="square" rtlCol="0">
            <a:spAutoFit/>
          </a:bodyPr>
          <a:lstStyle/>
          <a:p>
            <a:r>
              <a:rPr lang="en-US" sz="2400" b="1" dirty="0" smtClean="0"/>
              <a:t>Unit 1 AOS3</a:t>
            </a:r>
            <a:endParaRPr lang="en-AU" b="1" dirty="0"/>
          </a:p>
        </p:txBody>
      </p:sp>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402575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6" name="Picture 5"/>
          <p:cNvPicPr>
            <a:picLocks noChangeAspect="1"/>
          </p:cNvPicPr>
          <p:nvPr/>
        </p:nvPicPr>
        <p:blipFill rotWithShape="1">
          <a:blip r:embed="rId3"/>
          <a:srcRect l="13561" t="24074" r="22879" b="10067"/>
          <a:stretch/>
        </p:blipFill>
        <p:spPr>
          <a:xfrm>
            <a:off x="477983" y="0"/>
            <a:ext cx="11395364" cy="6641637"/>
          </a:xfrm>
          <a:prstGeom prst="rect">
            <a:avLst/>
          </a:prstGeom>
        </p:spPr>
      </p:pic>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094384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9509" y="986146"/>
            <a:ext cx="9715500" cy="646331"/>
          </a:xfrm>
          <a:prstGeom prst="rect">
            <a:avLst/>
          </a:prstGeom>
          <a:noFill/>
        </p:spPr>
        <p:txBody>
          <a:bodyPr wrap="square" rtlCol="0">
            <a:spAutoFit/>
          </a:bodyPr>
          <a:lstStyle/>
          <a:p>
            <a:r>
              <a:rPr lang="en-US" b="1" dirty="0" smtClean="0"/>
              <a:t>Research Investigation Rubric: </a:t>
            </a:r>
          </a:p>
          <a:p>
            <a:r>
              <a:rPr lang="en-US" b="1" dirty="0" smtClean="0"/>
              <a:t>Planning and Research</a:t>
            </a:r>
            <a:endParaRPr lang="en-AU" b="1" dirty="0"/>
          </a:p>
        </p:txBody>
      </p:sp>
      <p:sp>
        <p:nvSpPr>
          <p:cNvPr id="8" name="TextBox 7"/>
          <p:cNvSpPr txBox="1"/>
          <p:nvPr/>
        </p:nvSpPr>
        <p:spPr>
          <a:xfrm>
            <a:off x="764309" y="367145"/>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2" name="Picture 1"/>
          <p:cNvPicPr>
            <a:picLocks noChangeAspect="1"/>
          </p:cNvPicPr>
          <p:nvPr/>
        </p:nvPicPr>
        <p:blipFill rotWithShape="1">
          <a:blip r:embed="rId3"/>
          <a:srcRect l="13333" t="24343" r="59438" b="9932"/>
          <a:stretch/>
        </p:blipFill>
        <p:spPr>
          <a:xfrm>
            <a:off x="5699993" y="200890"/>
            <a:ext cx="4475016" cy="6075654"/>
          </a:xfrm>
          <a:prstGeom prst="rect">
            <a:avLst/>
          </a:prstGeo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599698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9509" y="986146"/>
            <a:ext cx="9715500" cy="646331"/>
          </a:xfrm>
          <a:prstGeom prst="rect">
            <a:avLst/>
          </a:prstGeom>
          <a:noFill/>
        </p:spPr>
        <p:txBody>
          <a:bodyPr wrap="square" rtlCol="0">
            <a:spAutoFit/>
          </a:bodyPr>
          <a:lstStyle/>
          <a:p>
            <a:r>
              <a:rPr lang="en-US" b="1" dirty="0" smtClean="0"/>
              <a:t>Research Investigation Rubric: </a:t>
            </a:r>
          </a:p>
          <a:p>
            <a:r>
              <a:rPr lang="en-US" b="1" dirty="0" smtClean="0"/>
              <a:t>Planning and Research</a:t>
            </a:r>
            <a:endParaRPr lang="en-AU" b="1" dirty="0"/>
          </a:p>
        </p:txBody>
      </p:sp>
      <p:sp>
        <p:nvSpPr>
          <p:cNvPr id="8" name="TextBox 7"/>
          <p:cNvSpPr txBox="1"/>
          <p:nvPr/>
        </p:nvSpPr>
        <p:spPr>
          <a:xfrm>
            <a:off x="764309" y="367145"/>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2" name="Picture 1"/>
          <p:cNvPicPr>
            <a:picLocks noChangeAspect="1"/>
          </p:cNvPicPr>
          <p:nvPr/>
        </p:nvPicPr>
        <p:blipFill rotWithShape="1">
          <a:blip r:embed="rId3"/>
          <a:srcRect l="13333" t="24343" r="59438" b="9932"/>
          <a:stretch/>
        </p:blipFill>
        <p:spPr>
          <a:xfrm>
            <a:off x="5699993" y="200890"/>
            <a:ext cx="4475016" cy="6075654"/>
          </a:xfrm>
          <a:prstGeom prst="rect">
            <a:avLst/>
          </a:prstGeom>
        </p:spPr>
      </p:pic>
      <p:pic>
        <p:nvPicPr>
          <p:cNvPr id="5" name="Picture 4"/>
          <p:cNvPicPr>
            <a:picLocks noChangeAspect="1"/>
          </p:cNvPicPr>
          <p:nvPr/>
        </p:nvPicPr>
        <p:blipFill rotWithShape="1">
          <a:blip r:embed="rId3"/>
          <a:srcRect l="15205" t="54099" r="73583" b="9932"/>
          <a:stretch/>
        </p:blipFill>
        <p:spPr>
          <a:xfrm>
            <a:off x="4993409" y="200890"/>
            <a:ext cx="3589481" cy="6477211"/>
          </a:xfrm>
          <a:prstGeom prst="rect">
            <a:avLst/>
          </a:prstGeom>
          <a:ln w="38100">
            <a:solidFill>
              <a:srgbClr val="FF0000"/>
            </a:solidFill>
          </a:ln>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664950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0181" y="909293"/>
            <a:ext cx="9715500" cy="646331"/>
          </a:xfrm>
          <a:prstGeom prst="rect">
            <a:avLst/>
          </a:prstGeom>
          <a:noFill/>
        </p:spPr>
        <p:txBody>
          <a:bodyPr wrap="square" rtlCol="0">
            <a:spAutoFit/>
          </a:bodyPr>
          <a:lstStyle/>
          <a:p>
            <a:r>
              <a:rPr lang="en-US" b="1" dirty="0" smtClean="0"/>
              <a:t>Research Investigation Rubric: </a:t>
            </a:r>
          </a:p>
          <a:p>
            <a:r>
              <a:rPr lang="en-US" b="1" dirty="0" smtClean="0"/>
              <a:t>Communicating ideas and follows conventions</a:t>
            </a:r>
            <a:endParaRPr lang="en-AU" b="1" dirty="0"/>
          </a:p>
        </p:txBody>
      </p:sp>
      <p:sp>
        <p:nvSpPr>
          <p:cNvPr id="7" name="TextBox 6"/>
          <p:cNvSpPr txBox="1"/>
          <p:nvPr/>
        </p:nvSpPr>
        <p:spPr>
          <a:xfrm>
            <a:off x="494145" y="439482"/>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6" name="Picture 5"/>
          <p:cNvPicPr>
            <a:picLocks noChangeAspect="1"/>
          </p:cNvPicPr>
          <p:nvPr/>
        </p:nvPicPr>
        <p:blipFill rotWithShape="1">
          <a:blip r:embed="rId3"/>
          <a:srcRect l="40688" t="24074" r="22879" b="10067"/>
          <a:stretch/>
        </p:blipFill>
        <p:spPr>
          <a:xfrm>
            <a:off x="5285838" y="439482"/>
            <a:ext cx="5936343" cy="6035900"/>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79248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3418" y="452778"/>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2" name="Picture 1"/>
          <p:cNvPicPr>
            <a:picLocks noChangeAspect="1"/>
          </p:cNvPicPr>
          <p:nvPr/>
        </p:nvPicPr>
        <p:blipFill rotWithShape="1">
          <a:blip r:embed="rId3"/>
          <a:srcRect l="8636" t="23805" r="45530" b="12087"/>
          <a:stretch/>
        </p:blipFill>
        <p:spPr>
          <a:xfrm>
            <a:off x="3002127" y="452778"/>
            <a:ext cx="7430346" cy="5846026"/>
          </a:xfrm>
          <a:prstGeom prst="rect">
            <a:avLst/>
          </a:prstGeom>
        </p:spPr>
      </p:pic>
      <p:sp>
        <p:nvSpPr>
          <p:cNvPr id="4" name="TextBox 3"/>
          <p:cNvSpPr txBox="1"/>
          <p:nvPr/>
        </p:nvSpPr>
        <p:spPr>
          <a:xfrm>
            <a:off x="4890655" y="3375791"/>
            <a:ext cx="4904509" cy="369332"/>
          </a:xfrm>
          <a:prstGeom prst="rect">
            <a:avLst/>
          </a:prstGeom>
          <a:noFill/>
        </p:spPr>
        <p:txBody>
          <a:bodyPr wrap="square" rtlCol="0">
            <a:spAutoFit/>
          </a:bodyPr>
          <a:lstStyle/>
          <a:p>
            <a:r>
              <a:rPr lang="en-US" dirty="0" smtClean="0"/>
              <a:t>Correlation with Chemistry Study Design Key Skills</a:t>
            </a:r>
            <a:endParaRPr lang="en-AU" dirty="0"/>
          </a:p>
        </p:txBody>
      </p:sp>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241241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3418" y="452778"/>
            <a:ext cx="4229100" cy="461665"/>
          </a:xfrm>
          <a:prstGeom prst="rect">
            <a:avLst/>
          </a:prstGeom>
          <a:noFill/>
        </p:spPr>
        <p:txBody>
          <a:bodyPr wrap="square" rtlCol="0">
            <a:spAutoFit/>
          </a:bodyPr>
          <a:lstStyle/>
          <a:p>
            <a:r>
              <a:rPr lang="en-US" sz="2400" b="1" dirty="0" smtClean="0"/>
              <a:t>Unit 1 AOS3</a:t>
            </a:r>
            <a:endParaRPr lang="en-AU" b="1" dirty="0"/>
          </a:p>
        </p:txBody>
      </p:sp>
      <p:pic>
        <p:nvPicPr>
          <p:cNvPr id="2" name="Picture 1"/>
          <p:cNvPicPr>
            <a:picLocks noChangeAspect="1"/>
          </p:cNvPicPr>
          <p:nvPr/>
        </p:nvPicPr>
        <p:blipFill rotWithShape="1">
          <a:blip r:embed="rId3"/>
          <a:srcRect l="8636" t="23805" r="45530" b="12087"/>
          <a:stretch/>
        </p:blipFill>
        <p:spPr>
          <a:xfrm>
            <a:off x="3002127" y="452778"/>
            <a:ext cx="7430346" cy="5846026"/>
          </a:xfrm>
          <a:prstGeom prst="rect">
            <a:avLst/>
          </a:prstGeom>
        </p:spPr>
      </p:pic>
      <p:sp>
        <p:nvSpPr>
          <p:cNvPr id="4" name="TextBox 3"/>
          <p:cNvSpPr txBox="1"/>
          <p:nvPr/>
        </p:nvSpPr>
        <p:spPr>
          <a:xfrm>
            <a:off x="4890655" y="3375791"/>
            <a:ext cx="4904509" cy="369332"/>
          </a:xfrm>
          <a:prstGeom prst="rect">
            <a:avLst/>
          </a:prstGeom>
          <a:noFill/>
        </p:spPr>
        <p:txBody>
          <a:bodyPr wrap="square" rtlCol="0">
            <a:spAutoFit/>
          </a:bodyPr>
          <a:lstStyle/>
          <a:p>
            <a:r>
              <a:rPr lang="en-US" dirty="0" smtClean="0"/>
              <a:t>Correlation with Chemistry Study Design Key Skills</a:t>
            </a:r>
            <a:endParaRPr lang="en-AU" dirty="0"/>
          </a:p>
        </p:txBody>
      </p:sp>
      <p:pic>
        <p:nvPicPr>
          <p:cNvPr id="5" name="Picture 4"/>
          <p:cNvPicPr>
            <a:picLocks noChangeAspect="1"/>
          </p:cNvPicPr>
          <p:nvPr/>
        </p:nvPicPr>
        <p:blipFill rotWithShape="1">
          <a:blip r:embed="rId3"/>
          <a:srcRect l="41394" t="30597" r="45530" b="26873"/>
          <a:stretch/>
        </p:blipFill>
        <p:spPr>
          <a:xfrm>
            <a:off x="8319655" y="143855"/>
            <a:ext cx="3364037" cy="6154992"/>
          </a:xfrm>
          <a:prstGeom prst="rect">
            <a:avLst/>
          </a:prstGeom>
          <a:ln w="38100">
            <a:solidFill>
              <a:srgbClr val="FF0000"/>
            </a:solidFill>
          </a:ln>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4057357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9986" y="406921"/>
            <a:ext cx="4503210" cy="6174352"/>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5484" t="27670" b="16793"/>
          <a:stretch/>
        </p:blipFill>
        <p:spPr>
          <a:xfrm>
            <a:off x="6239430" y="295845"/>
            <a:ext cx="2059441" cy="6396504"/>
          </a:xfrm>
          <a:prstGeom prst="rect">
            <a:avLst/>
          </a:prstGeom>
          <a:ln w="38100">
            <a:solidFill>
              <a:srgbClr val="FF0000"/>
            </a:solidFill>
          </a:ln>
        </p:spPr>
      </p:pic>
      <p:sp>
        <p:nvSpPr>
          <p:cNvPr id="5" name="TextBox 4"/>
          <p:cNvSpPr txBox="1"/>
          <p:nvPr/>
        </p:nvSpPr>
        <p:spPr>
          <a:xfrm>
            <a:off x="632691" y="406921"/>
            <a:ext cx="4229100" cy="461665"/>
          </a:xfrm>
          <a:prstGeom prst="rect">
            <a:avLst/>
          </a:prstGeom>
          <a:noFill/>
        </p:spPr>
        <p:txBody>
          <a:bodyPr wrap="square" rtlCol="0">
            <a:spAutoFit/>
          </a:bodyPr>
          <a:lstStyle/>
          <a:p>
            <a:r>
              <a:rPr lang="en-US" sz="2400" b="1" dirty="0" smtClean="0"/>
              <a:t>Unit 1 AOS3</a:t>
            </a:r>
            <a:endParaRPr lang="en-AU" b="1" dirty="0"/>
          </a:p>
        </p:txBody>
      </p:sp>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4196397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0909" t="25132" r="30794" b="8721"/>
          <a:stretch/>
        </p:blipFill>
        <p:spPr>
          <a:xfrm>
            <a:off x="2673928" y="98514"/>
            <a:ext cx="6802581" cy="6609065"/>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4661641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a:p>
        </p:txBody>
      </p:sp>
      <p:sp>
        <p:nvSpPr>
          <p:cNvPr id="5" name="TextBox 4"/>
          <p:cNvSpPr txBox="1"/>
          <p:nvPr/>
        </p:nvSpPr>
        <p:spPr>
          <a:xfrm>
            <a:off x="397164" y="312459"/>
            <a:ext cx="4229100" cy="461665"/>
          </a:xfrm>
          <a:prstGeom prst="rect">
            <a:avLst/>
          </a:prstGeom>
          <a:noFill/>
        </p:spPr>
        <p:txBody>
          <a:bodyPr wrap="square" rtlCol="0">
            <a:spAutoFit/>
          </a:bodyPr>
          <a:lstStyle/>
          <a:p>
            <a:r>
              <a:rPr lang="en-US" sz="2400" b="1" dirty="0" smtClean="0"/>
              <a:t>Unit 2 AOS3</a:t>
            </a:r>
            <a:endParaRPr lang="en-AU" b="1" dirty="0"/>
          </a:p>
        </p:txBody>
      </p:sp>
      <p:pic>
        <p:nvPicPr>
          <p:cNvPr id="6" name="Picture 5"/>
          <p:cNvPicPr>
            <a:picLocks noChangeAspect="1"/>
          </p:cNvPicPr>
          <p:nvPr/>
        </p:nvPicPr>
        <p:blipFill rotWithShape="1">
          <a:blip r:embed="rId3"/>
          <a:srcRect l="8968" t="26542" r="10159" b="16879"/>
          <a:stretch/>
        </p:blipFill>
        <p:spPr>
          <a:xfrm>
            <a:off x="240806" y="1163782"/>
            <a:ext cx="11386768" cy="4480956"/>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4092576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rotWithShape="1">
          <a:blip r:embed="rId3"/>
          <a:srcRect l="16364" t="24004" r="15794" b="14377"/>
          <a:stretch/>
        </p:blipFill>
        <p:spPr>
          <a:xfrm>
            <a:off x="1149927" y="1164215"/>
            <a:ext cx="10575123" cy="5402839"/>
          </a:xfrm>
          <a:prstGeom prst="rect">
            <a:avLst/>
          </a:prstGeom>
        </p:spPr>
      </p:pic>
      <p:sp>
        <p:nvSpPr>
          <p:cNvPr id="5" name="TextBox 4"/>
          <p:cNvSpPr txBox="1"/>
          <p:nvPr/>
        </p:nvSpPr>
        <p:spPr>
          <a:xfrm>
            <a:off x="397164" y="312459"/>
            <a:ext cx="4229100" cy="461665"/>
          </a:xfrm>
          <a:prstGeom prst="rect">
            <a:avLst/>
          </a:prstGeom>
          <a:noFill/>
        </p:spPr>
        <p:txBody>
          <a:bodyPr wrap="square" rtlCol="0">
            <a:spAutoFit/>
          </a:bodyPr>
          <a:lstStyle/>
          <a:p>
            <a:r>
              <a:rPr lang="en-US" sz="2400" b="1" dirty="0" smtClean="0"/>
              <a:t>Unit 2 AOS3</a:t>
            </a:r>
            <a:endParaRPr lang="en-AU" b="1" dirty="0"/>
          </a:p>
        </p:txBody>
      </p:sp>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566332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rotWithShape="1">
          <a:blip r:embed="rId3"/>
          <a:srcRect l="16364" t="24004" r="15794" b="14377"/>
          <a:stretch/>
        </p:blipFill>
        <p:spPr>
          <a:xfrm>
            <a:off x="1149927" y="1164215"/>
            <a:ext cx="10575123" cy="5402839"/>
          </a:xfrm>
          <a:prstGeom prst="rect">
            <a:avLst/>
          </a:prstGeom>
        </p:spPr>
      </p:pic>
      <p:sp>
        <p:nvSpPr>
          <p:cNvPr id="5" name="TextBox 4"/>
          <p:cNvSpPr txBox="1"/>
          <p:nvPr/>
        </p:nvSpPr>
        <p:spPr>
          <a:xfrm>
            <a:off x="397164" y="312459"/>
            <a:ext cx="4229100" cy="461665"/>
          </a:xfrm>
          <a:prstGeom prst="rect">
            <a:avLst/>
          </a:prstGeom>
          <a:noFill/>
        </p:spPr>
        <p:txBody>
          <a:bodyPr wrap="square" rtlCol="0">
            <a:spAutoFit/>
          </a:bodyPr>
          <a:lstStyle/>
          <a:p>
            <a:r>
              <a:rPr lang="en-US" sz="2400" b="1" dirty="0" smtClean="0"/>
              <a:t>Unit 2 AOS3</a:t>
            </a:r>
            <a:endParaRPr lang="en-AU" b="1" dirty="0"/>
          </a:p>
        </p:txBody>
      </p:sp>
      <p:pic>
        <p:nvPicPr>
          <p:cNvPr id="6" name="Picture 5"/>
          <p:cNvPicPr>
            <a:picLocks noChangeAspect="1"/>
          </p:cNvPicPr>
          <p:nvPr/>
        </p:nvPicPr>
        <p:blipFill rotWithShape="1">
          <a:blip r:embed="rId3"/>
          <a:srcRect l="54227" t="26369" r="16975" b="17854"/>
          <a:stretch/>
        </p:blipFill>
        <p:spPr>
          <a:xfrm>
            <a:off x="6151418" y="312459"/>
            <a:ext cx="5811211" cy="6331352"/>
          </a:xfrm>
          <a:prstGeom prst="rect">
            <a:avLst/>
          </a:prstGeom>
          <a:ln w="38100">
            <a:solidFill>
              <a:srgbClr val="FF0000"/>
            </a:solidFill>
          </a:ln>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898006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dirty="0"/>
          </a:p>
        </p:txBody>
      </p:sp>
      <p:sp>
        <p:nvSpPr>
          <p:cNvPr id="5" name="TextBox 4"/>
          <p:cNvSpPr txBox="1"/>
          <p:nvPr/>
        </p:nvSpPr>
        <p:spPr>
          <a:xfrm>
            <a:off x="397164" y="312459"/>
            <a:ext cx="4229100" cy="461665"/>
          </a:xfrm>
          <a:prstGeom prst="rect">
            <a:avLst/>
          </a:prstGeom>
          <a:noFill/>
        </p:spPr>
        <p:txBody>
          <a:bodyPr wrap="square" rtlCol="0">
            <a:spAutoFit/>
          </a:bodyPr>
          <a:lstStyle/>
          <a:p>
            <a:r>
              <a:rPr lang="en-US" sz="2400" b="1" dirty="0" smtClean="0"/>
              <a:t>Unit 2 AOS3</a:t>
            </a:r>
            <a:endParaRPr lang="en-AU" b="1" dirty="0"/>
          </a:p>
        </p:txBody>
      </p:sp>
      <p:pic>
        <p:nvPicPr>
          <p:cNvPr id="2" name="Picture 1"/>
          <p:cNvPicPr>
            <a:picLocks noChangeAspect="1"/>
          </p:cNvPicPr>
          <p:nvPr/>
        </p:nvPicPr>
        <p:blipFill rotWithShape="1">
          <a:blip r:embed="rId3"/>
          <a:srcRect l="13636" t="32892" r="15000" b="27037"/>
          <a:stretch/>
        </p:blipFill>
        <p:spPr>
          <a:xfrm>
            <a:off x="110835" y="1094509"/>
            <a:ext cx="11843641" cy="3740728"/>
          </a:xfrm>
          <a:prstGeom prst="rect">
            <a:avLst/>
          </a:prstGeom>
        </p:spPr>
      </p:pic>
      <p:pic>
        <p:nvPicPr>
          <p:cNvPr id="8" name="Picture 7"/>
          <p:cNvPicPr>
            <a:picLocks noChangeAspect="1"/>
          </p:cNvPicPr>
          <p:nvPr/>
        </p:nvPicPr>
        <p:blipFill rotWithShape="1">
          <a:blip r:embed="rId3"/>
          <a:srcRect l="59467" t="49811" r="16157" b="26295"/>
          <a:stretch/>
        </p:blipFill>
        <p:spPr>
          <a:xfrm>
            <a:off x="5214797" y="690639"/>
            <a:ext cx="6004418" cy="3310655"/>
          </a:xfrm>
          <a:prstGeom prst="rect">
            <a:avLst/>
          </a:prstGeom>
          <a:ln w="38100">
            <a:solidFill>
              <a:srgbClr val="FF0000"/>
            </a:solidFill>
          </a:ln>
        </p:spPr>
      </p:pic>
      <p:pic>
        <p:nvPicPr>
          <p:cNvPr id="9" name="Picture 8"/>
          <p:cNvPicPr>
            <a:picLocks noChangeAspect="1"/>
          </p:cNvPicPr>
          <p:nvPr/>
        </p:nvPicPr>
        <p:blipFill rotWithShape="1">
          <a:blip r:embed="rId4"/>
          <a:srcRect l="65804" t="34985" r="17436" b="15044"/>
          <a:stretch/>
        </p:blipFill>
        <p:spPr>
          <a:xfrm>
            <a:off x="1500810" y="1181419"/>
            <a:ext cx="2978726" cy="4995544"/>
          </a:xfrm>
          <a:prstGeom prst="rect">
            <a:avLst/>
          </a:prstGeom>
          <a:ln w="38100">
            <a:solidFill>
              <a:srgbClr val="FF0000"/>
            </a:solidFill>
          </a:ln>
        </p:spPr>
      </p:pic>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629021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5759" t="10303" r="4697" b="10101"/>
          <a:stretch/>
        </p:blipFill>
        <p:spPr>
          <a:xfrm>
            <a:off x="519544" y="2507671"/>
            <a:ext cx="5590311" cy="3726874"/>
          </a:xfrm>
          <a:prstGeom prst="rect">
            <a:avLst/>
          </a:prstGeom>
        </p:spPr>
      </p:pic>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3484" t="8687" r="7273" b="1818"/>
          <a:stretch/>
        </p:blipFill>
        <p:spPr>
          <a:xfrm>
            <a:off x="6627257" y="2507671"/>
            <a:ext cx="4955143" cy="3726874"/>
          </a:xfrm>
          <a:prstGeom prst="rect">
            <a:avLst/>
          </a:prstGeom>
        </p:spPr>
      </p:pic>
      <p:pic>
        <p:nvPicPr>
          <p:cNvPr id="6" name="Picture 5"/>
          <p:cNvPicPr>
            <a:picLocks noChangeAspect="1"/>
          </p:cNvPicPr>
          <p:nvPr/>
        </p:nvPicPr>
        <p:blipFill rotWithShape="1">
          <a:blip r:embed="rId6"/>
          <a:srcRect l="59467" t="49811" r="16157" b="26295"/>
          <a:stretch/>
        </p:blipFill>
        <p:spPr>
          <a:xfrm>
            <a:off x="8112269" y="108748"/>
            <a:ext cx="3647274" cy="2010997"/>
          </a:xfrm>
          <a:prstGeom prst="rect">
            <a:avLst/>
          </a:prstGeom>
          <a:ln w="38100">
            <a:solidFill>
              <a:srgbClr val="FF0000"/>
            </a:solidFill>
          </a:ln>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81366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1300" y="815382"/>
            <a:ext cx="9715500" cy="369332"/>
          </a:xfrm>
          <a:prstGeom prst="rect">
            <a:avLst/>
          </a:prstGeom>
          <a:noFill/>
        </p:spPr>
        <p:txBody>
          <a:bodyPr wrap="square" rtlCol="0">
            <a:spAutoFit/>
          </a:bodyPr>
          <a:lstStyle/>
          <a:p>
            <a:r>
              <a:rPr lang="en-US" b="1" dirty="0" smtClean="0"/>
              <a:t>Practical Investigation Rubric: Planning, conducting and reporting results</a:t>
            </a:r>
            <a:endParaRPr lang="en-AU" b="1" dirty="0"/>
          </a:p>
        </p:txBody>
      </p:sp>
      <p:sp>
        <p:nvSpPr>
          <p:cNvPr id="5" name="TextBox 4"/>
          <p:cNvSpPr txBox="1"/>
          <p:nvPr/>
        </p:nvSpPr>
        <p:spPr>
          <a:xfrm>
            <a:off x="1511300" y="446050"/>
            <a:ext cx="4229100" cy="461665"/>
          </a:xfrm>
          <a:prstGeom prst="rect">
            <a:avLst/>
          </a:prstGeom>
          <a:noFill/>
        </p:spPr>
        <p:txBody>
          <a:bodyPr wrap="square" rtlCol="0">
            <a:spAutoFit/>
          </a:bodyPr>
          <a:lstStyle/>
          <a:p>
            <a:r>
              <a:rPr lang="en-US" sz="2400" b="1" dirty="0" smtClean="0"/>
              <a:t>Unit 2 Chemistry</a:t>
            </a:r>
            <a:endParaRPr lang="en-AU" b="1" dirty="0"/>
          </a:p>
        </p:txBody>
      </p:sp>
      <p:pic>
        <p:nvPicPr>
          <p:cNvPr id="3" name="Picture 2"/>
          <p:cNvPicPr>
            <a:picLocks noChangeAspect="1"/>
          </p:cNvPicPr>
          <p:nvPr/>
        </p:nvPicPr>
        <p:blipFill rotWithShape="1">
          <a:blip r:embed="rId3"/>
          <a:srcRect l="3939" t="25696" r="7063" b="14378"/>
          <a:stretch/>
        </p:blipFill>
        <p:spPr>
          <a:xfrm>
            <a:off x="394302" y="1554046"/>
            <a:ext cx="11354352" cy="4300570"/>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7324714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36600" y="553603"/>
            <a:ext cx="9715500" cy="369332"/>
          </a:xfrm>
          <a:prstGeom prst="rect">
            <a:avLst/>
          </a:prstGeom>
          <a:noFill/>
        </p:spPr>
        <p:txBody>
          <a:bodyPr wrap="square" rtlCol="0">
            <a:spAutoFit/>
          </a:bodyPr>
          <a:lstStyle/>
          <a:p>
            <a:r>
              <a:rPr lang="en-US" b="1" dirty="0" smtClean="0"/>
              <a:t>Practical Investigation Rubric: </a:t>
            </a:r>
            <a:r>
              <a:rPr lang="en-US" b="1" dirty="0" err="1" smtClean="0"/>
              <a:t>Analysing</a:t>
            </a:r>
            <a:r>
              <a:rPr lang="en-US" b="1" dirty="0" smtClean="0"/>
              <a:t> and Evaluating and communicating results</a:t>
            </a:r>
            <a:endParaRPr lang="en-AU" b="1" dirty="0"/>
          </a:p>
        </p:txBody>
      </p:sp>
      <p:sp>
        <p:nvSpPr>
          <p:cNvPr id="6" name="TextBox 5"/>
          <p:cNvSpPr txBox="1"/>
          <p:nvPr/>
        </p:nvSpPr>
        <p:spPr>
          <a:xfrm>
            <a:off x="736600" y="131618"/>
            <a:ext cx="4229100" cy="461665"/>
          </a:xfrm>
          <a:prstGeom prst="rect">
            <a:avLst/>
          </a:prstGeom>
          <a:noFill/>
        </p:spPr>
        <p:txBody>
          <a:bodyPr wrap="square" rtlCol="0">
            <a:spAutoFit/>
          </a:bodyPr>
          <a:lstStyle/>
          <a:p>
            <a:r>
              <a:rPr lang="en-US" sz="2400" b="1" dirty="0" smtClean="0"/>
              <a:t>Unit 2 AOS3</a:t>
            </a:r>
            <a:endParaRPr lang="en-AU" b="1" dirty="0"/>
          </a:p>
        </p:txBody>
      </p:sp>
      <p:pic>
        <p:nvPicPr>
          <p:cNvPr id="2" name="Picture 1"/>
          <p:cNvPicPr>
            <a:picLocks noChangeAspect="1"/>
          </p:cNvPicPr>
          <p:nvPr/>
        </p:nvPicPr>
        <p:blipFill rotWithShape="1">
          <a:blip r:embed="rId3"/>
          <a:srcRect l="14923" t="28143" r="18573" b="9529"/>
          <a:stretch/>
        </p:blipFill>
        <p:spPr>
          <a:xfrm>
            <a:off x="442603" y="922935"/>
            <a:ext cx="10938906" cy="5766770"/>
          </a:xfrm>
          <a:prstGeom prst="rect">
            <a:avLst/>
          </a:prstGeo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21441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a:p>
        </p:txBody>
      </p:sp>
      <p:sp>
        <p:nvSpPr>
          <p:cNvPr id="5" name="TextBox 4"/>
          <p:cNvSpPr txBox="1"/>
          <p:nvPr/>
        </p:nvSpPr>
        <p:spPr>
          <a:xfrm>
            <a:off x="397164" y="312459"/>
            <a:ext cx="4229100" cy="461665"/>
          </a:xfrm>
          <a:prstGeom prst="rect">
            <a:avLst/>
          </a:prstGeom>
          <a:noFill/>
        </p:spPr>
        <p:txBody>
          <a:bodyPr wrap="square" rtlCol="0">
            <a:spAutoFit/>
          </a:bodyPr>
          <a:lstStyle/>
          <a:p>
            <a:r>
              <a:rPr lang="en-US" sz="2400" b="1" dirty="0" smtClean="0"/>
              <a:t>Unit 2 AOS3</a:t>
            </a:r>
            <a:endParaRPr lang="en-AU" b="1" dirty="0"/>
          </a:p>
        </p:txBody>
      </p:sp>
      <p:pic>
        <p:nvPicPr>
          <p:cNvPr id="6" name="Picture 5"/>
          <p:cNvPicPr>
            <a:picLocks noChangeAspect="1"/>
          </p:cNvPicPr>
          <p:nvPr/>
        </p:nvPicPr>
        <p:blipFill rotWithShape="1">
          <a:blip r:embed="rId3"/>
          <a:srcRect l="8968" t="26542" r="10159" b="16879"/>
          <a:stretch/>
        </p:blipFill>
        <p:spPr>
          <a:xfrm>
            <a:off x="240806" y="1163782"/>
            <a:ext cx="11386768" cy="4480956"/>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493227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8626" y="346364"/>
            <a:ext cx="10742937" cy="6257737"/>
          </a:xfr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725733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1908" y="359767"/>
            <a:ext cx="9015256" cy="5955741"/>
          </a:xfr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4001363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5600" y="872837"/>
            <a:ext cx="10846452" cy="4240640"/>
          </a:xfr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498188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114309" cy="757093"/>
          </a:xfrm>
        </p:spPr>
        <p:txBody>
          <a:bodyPr>
            <a:normAutofit/>
          </a:bodyPr>
          <a:lstStyle/>
          <a:p>
            <a:r>
              <a:rPr lang="en-US" sz="3200" dirty="0" smtClean="0"/>
              <a:t>Year 7 Student Design Forces Investigation</a:t>
            </a:r>
            <a:endParaRPr lang="en-AU" sz="32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1832" y="1332679"/>
            <a:ext cx="8221943" cy="4777176"/>
          </a:xfr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913182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114309" cy="757093"/>
          </a:xfrm>
        </p:spPr>
        <p:txBody>
          <a:bodyPr>
            <a:normAutofit/>
          </a:bodyPr>
          <a:lstStyle/>
          <a:p>
            <a:r>
              <a:rPr lang="en-US" sz="3200" dirty="0" smtClean="0"/>
              <a:t>Year 7 Student Design Forces Investigation</a:t>
            </a:r>
            <a:endParaRPr lang="en-AU" sz="32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62568" y="1250200"/>
            <a:ext cx="6849468" cy="5176923"/>
          </a:xfr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37925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114309" cy="757093"/>
          </a:xfrm>
        </p:spPr>
        <p:txBody>
          <a:bodyPr>
            <a:normAutofit/>
          </a:bodyPr>
          <a:lstStyle/>
          <a:p>
            <a:r>
              <a:rPr lang="en-US" sz="3200" dirty="0" smtClean="0"/>
              <a:t>Year 7 Student Design Forces Investigation</a:t>
            </a:r>
            <a:endParaRPr lang="en-AU" sz="3200" dirty="0"/>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453" y="1232785"/>
            <a:ext cx="8610099" cy="5112595"/>
          </a:xfrm>
          <a:prstGeom prst="rect">
            <a:avLst/>
          </a:prstGeom>
        </p:spPr>
      </p:pic>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548828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114309" cy="757093"/>
          </a:xfrm>
        </p:spPr>
        <p:txBody>
          <a:bodyPr>
            <a:normAutofit/>
          </a:bodyPr>
          <a:lstStyle/>
          <a:p>
            <a:r>
              <a:rPr lang="en-US" sz="3200" dirty="0" smtClean="0"/>
              <a:t>Year 7 Student Design Forces Investigation</a:t>
            </a:r>
            <a:endParaRPr lang="en-AU"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765" y="1122218"/>
            <a:ext cx="8174308" cy="5428250"/>
          </a:xfrm>
          <a:prstGeom prst="rect">
            <a:avLst/>
          </a:prstGeom>
        </p:spPr>
      </p:pic>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024472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44" y="724976"/>
            <a:ext cx="11646138" cy="5024659"/>
          </a:xfrm>
          <a:prstGeom prst="rect">
            <a:avLst/>
          </a:prstGeom>
        </p:spPr>
      </p:pic>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780568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Year 9: Improvement in skills</a:t>
            </a:r>
            <a:endParaRPr lang="en-AU"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556750921"/>
              </p:ext>
            </p:extLst>
          </p:nvPr>
        </p:nvGraphicFramePr>
        <p:xfrm>
          <a:off x="838198" y="1825625"/>
          <a:ext cx="10515602" cy="4381211"/>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3273632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865708389"/>
              </p:ext>
            </p:extLst>
          </p:nvPr>
        </p:nvGraphicFramePr>
        <p:xfrm>
          <a:off x="10312832" y="2543030"/>
          <a:ext cx="1233026" cy="2644775"/>
        </p:xfrm>
        <a:graphic>
          <a:graphicData uri="http://schemas.openxmlformats.org/drawingml/2006/table">
            <a:tbl>
              <a:tblPr firstRow="1" firstCol="1" bandRow="1">
                <a:tableStyleId>{5C22544A-7EE6-4342-B048-85BDC9FD1C3A}</a:tableStyleId>
              </a:tblPr>
              <a:tblGrid>
                <a:gridCol w="1233026">
                  <a:extLst>
                    <a:ext uri="{9D8B030D-6E8A-4147-A177-3AD203B41FA5}">
                      <a16:colId xmlns:a16="http://schemas.microsoft.com/office/drawing/2014/main" val="2155099606"/>
                    </a:ext>
                  </a:extLst>
                </a:gridCol>
              </a:tblGrid>
              <a:tr h="804545">
                <a:tc>
                  <a:txBody>
                    <a:bodyPr/>
                    <a:lstStyle/>
                    <a:p>
                      <a:pPr algn="ctr">
                        <a:lnSpc>
                          <a:spcPct val="107000"/>
                        </a:lnSpc>
                        <a:spcAft>
                          <a:spcPts val="0"/>
                        </a:spcAft>
                      </a:pPr>
                      <a:r>
                        <a:rPr lang="en-AU" sz="1200" b="0" dirty="0">
                          <a:solidFill>
                            <a:sysClr val="windowText" lastClr="000000"/>
                          </a:solidFill>
                          <a:effectLst/>
                        </a:rPr>
                        <a:t>evaluates quality of data</a:t>
                      </a:r>
                      <a:endParaRPr lang="en-AU" sz="1200" b="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035964"/>
                  </a:ext>
                </a:extLst>
              </a:tr>
              <a:tr h="684530">
                <a:tc>
                  <a:txBody>
                    <a:bodyPr/>
                    <a:lstStyle/>
                    <a:p>
                      <a:pPr algn="ctr">
                        <a:lnSpc>
                          <a:spcPct val="107000"/>
                        </a:lnSpc>
                        <a:spcAft>
                          <a:spcPts val="0"/>
                        </a:spcAft>
                      </a:pPr>
                      <a:r>
                        <a:rPr lang="en-AU" sz="1200" b="0">
                          <a:solidFill>
                            <a:sysClr val="windowText" lastClr="000000"/>
                          </a:solidFill>
                          <a:effectLst/>
                        </a:rPr>
                        <a:t>summarises data</a:t>
                      </a:r>
                      <a:endParaRPr lang="en-AU" sz="1200" b="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9191475"/>
                  </a:ext>
                </a:extLst>
              </a:tr>
              <a:tr h="721360">
                <a:tc>
                  <a:txBody>
                    <a:bodyPr/>
                    <a:lstStyle/>
                    <a:p>
                      <a:pPr algn="ctr">
                        <a:lnSpc>
                          <a:spcPct val="107000"/>
                        </a:lnSpc>
                        <a:spcAft>
                          <a:spcPts val="0"/>
                        </a:spcAft>
                      </a:pPr>
                      <a:r>
                        <a:rPr lang="en-AU" sz="1200" b="0" dirty="0">
                          <a:solidFill>
                            <a:sysClr val="windowText" lastClr="000000"/>
                          </a:solidFill>
                          <a:effectLst/>
                        </a:rPr>
                        <a:t>lists data</a:t>
                      </a:r>
                      <a:endParaRPr lang="en-AU" sz="1200" b="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5229089"/>
                  </a:ext>
                </a:extLst>
              </a:tr>
              <a:tr h="434340">
                <a:tc>
                  <a:txBody>
                    <a:bodyPr/>
                    <a:lstStyle/>
                    <a:p>
                      <a:pPr algn="ctr">
                        <a:lnSpc>
                          <a:spcPct val="107000"/>
                        </a:lnSpc>
                        <a:spcAft>
                          <a:spcPts val="0"/>
                        </a:spcAft>
                      </a:pPr>
                      <a:r>
                        <a:rPr lang="en-AU" sz="1200" dirty="0">
                          <a:solidFill>
                            <a:sysClr val="windowText" lastClr="000000"/>
                          </a:solidFill>
                          <a:effectLst/>
                        </a:rPr>
                        <a:t>reports data</a:t>
                      </a:r>
                      <a:endParaRPr lang="en-AU"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9723022"/>
                  </a:ext>
                </a:extLst>
              </a:tr>
            </a:tbl>
          </a:graphicData>
        </a:graphic>
      </p:graphicFrame>
      <p:sp>
        <p:nvSpPr>
          <p:cNvPr id="4" name="Text Box 2"/>
          <p:cNvSpPr txBox="1">
            <a:spLocks noChangeArrowheads="1"/>
          </p:cNvSpPr>
          <p:nvPr/>
        </p:nvSpPr>
        <p:spPr bwMode="auto">
          <a:xfrm>
            <a:off x="891713" y="2543030"/>
            <a:ext cx="3320013" cy="3857770"/>
          </a:xfrm>
          <a:prstGeom prst="rect">
            <a:avLst/>
          </a:prstGeom>
          <a:solidFill>
            <a:srgbClr val="FFFFFF"/>
          </a:solidFill>
          <a:ln w="9525">
            <a:solidFill>
              <a:srgbClr val="000000"/>
            </a:solidFill>
            <a:miter lim="800000"/>
            <a:headEnd/>
            <a:tailEnd/>
          </a:ln>
        </p:spPr>
        <p:txBody>
          <a:bodyPr rot="0" vert="horz" wrap="square" lIns="72000" tIns="36000" rIns="72000" bIns="36000" anchor="t" anchorCtr="0">
            <a:noAutofit/>
          </a:bodyPr>
          <a:lstStyle/>
          <a:p>
            <a:pPr>
              <a:lnSpc>
                <a:spcPct val="107000"/>
              </a:lnSpc>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Student 1</a:t>
            </a:r>
            <a:r>
              <a:rPr lang="en-US" sz="1100" dirty="0">
                <a:effectLst/>
                <a:latin typeface="Calibri" panose="020F0502020204030204" pitchFamily="34" charset="0"/>
                <a:ea typeface="Calibri" panose="020F0502020204030204" pitchFamily="34" charset="0"/>
                <a:cs typeface="Times New Roman" panose="02020603050405020304" pitchFamily="18" charset="0"/>
              </a:rPr>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Times New Roman" panose="02020603050405020304" pitchFamily="18" charset="0"/>
              </a:rPr>
              <a:t>In Part A the temperature changes were 4.8</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for trial 1 and 4.6</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for trial 2. The temperature changed in a linear manner as the system as electrical energy is being transformed into thermal energy. Technique 2 also showed similar changed in temperature 4.9</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and 4.8</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Part B had differences in temperature of 3.5</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3.4</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and 3.5</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Part C had a change in temperature of 1.8</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1.8</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 and 1.7</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2"/>
          <p:cNvSpPr txBox="1">
            <a:spLocks noChangeArrowheads="1"/>
          </p:cNvSpPr>
          <p:nvPr/>
        </p:nvSpPr>
        <p:spPr bwMode="auto">
          <a:xfrm>
            <a:off x="4424594" y="2543030"/>
            <a:ext cx="5675370" cy="3857770"/>
          </a:xfrm>
          <a:prstGeom prst="rect">
            <a:avLst/>
          </a:prstGeom>
          <a:solidFill>
            <a:srgbClr val="FFFFFF"/>
          </a:solidFill>
          <a:ln w="9525">
            <a:solidFill>
              <a:srgbClr val="000000"/>
            </a:solidFill>
            <a:miter lim="800000"/>
            <a:headEnd/>
            <a:tailEnd/>
          </a:ln>
        </p:spPr>
        <p:txBody>
          <a:bodyPr rot="0" vert="horz" wrap="square" lIns="72000" tIns="36000" rIns="72000" bIns="36000" anchor="t" anchorCtr="0">
            <a:noAutofit/>
          </a:bodyPr>
          <a:lstStyle/>
          <a:p>
            <a:pPr>
              <a:lnSpc>
                <a:spcPct val="107000"/>
              </a:lnSpc>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Student 2</a:t>
            </a:r>
            <a:r>
              <a:rPr lang="en-US" sz="1100" dirty="0">
                <a:effectLst/>
                <a:latin typeface="Calibri" panose="020F0502020204030204" pitchFamily="34" charset="0"/>
                <a:ea typeface="Calibri" panose="020F0502020204030204" pitchFamily="34" charset="0"/>
                <a:cs typeface="Times New Roman" panose="02020603050405020304" pitchFamily="18" charset="0"/>
              </a:rPr>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Times New Roman" panose="02020603050405020304" pitchFamily="18" charset="0"/>
              </a:rPr>
              <a:t>Using the electric heating method the calculated calibration factor was 357 J.</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while using the chemical calibration technique gave a calibration factor of 526.8 J.</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600" dirty="0">
                <a:effectLst/>
                <a:latin typeface="Calibri" panose="020F0502020204030204" pitchFamily="34" charset="0"/>
                <a:ea typeface="Calibri" panose="020F0502020204030204" pitchFamily="34" charset="0"/>
                <a:cs typeface="Times New Roman" panose="02020603050405020304" pitchFamily="18" charset="0"/>
              </a:rPr>
              <a:t>C</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The heat of dissolution of calcium chloride was -42.7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using the first calibration factor and -63.08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using the second calibration factor.</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heat of dissolution of potassium nitrate was +24.3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using the first calibration factor and +35.9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using the second.</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heat of dissolution values calculated using chemical calibration for both calcium chloride and potassium nitrate were more accurate in that they were closer to the known value of -82.8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for dehydrated calcium chloride and +35.0 kJ.mol</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for potassium nitrate.</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ontent Placeholder 3"/>
          <p:cNvSpPr txBox="1">
            <a:spLocks/>
          </p:cNvSpPr>
          <p:nvPr/>
        </p:nvSpPr>
        <p:spPr>
          <a:xfrm>
            <a:off x="808586" y="415636"/>
            <a:ext cx="10870796" cy="20227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Year 12 - Determination of the enthalpy changes in chemical reactions by use of calorimetry</a:t>
            </a:r>
            <a:endParaRPr lang="en-AU" sz="2200" dirty="0"/>
          </a:p>
          <a:p>
            <a:pPr marL="0" indent="0">
              <a:buFont typeface="Arial" panose="020B0604020202020204" pitchFamily="34" charset="0"/>
              <a:buNone/>
            </a:pPr>
            <a:r>
              <a:rPr lang="en-US" sz="1600" dirty="0" smtClean="0"/>
              <a:t>This investigation involved the calibration of calorimeter and the use calorimetry to measure the enthalpy changes in a number of chemical reactions.</a:t>
            </a:r>
            <a:endParaRPr lang="en-AU" sz="1600" dirty="0" smtClean="0"/>
          </a:p>
          <a:p>
            <a:pPr marL="0" indent="0">
              <a:buFont typeface="Arial" panose="020B0604020202020204" pitchFamily="34" charset="0"/>
              <a:buNone/>
            </a:pPr>
            <a:r>
              <a:rPr lang="en-US" sz="1600" dirty="0" smtClean="0"/>
              <a:t>In part A the students determined the calibration factor for the calorimeter using two different techniques with the first being electrical calibration and the second being chemical calibration. In Part B the students determined the enthalpy change in an exothermic reaction, dissolution of calcium chloride while in Part C, the students determined the enthalpy change in an endothermic reaction, the dissolution of potassium nitrate.</a:t>
            </a:r>
            <a:endParaRPr lang="en-AU" sz="1600" dirty="0" smtClean="0"/>
          </a:p>
          <a:p>
            <a:endParaRPr lang="en-AU" dirty="0"/>
          </a:p>
        </p:txBody>
      </p:sp>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477106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051061032"/>
              </p:ext>
            </p:extLst>
          </p:nvPr>
        </p:nvGraphicFramePr>
        <p:xfrm>
          <a:off x="10091158" y="1947283"/>
          <a:ext cx="1505095" cy="3220461"/>
        </p:xfrm>
        <a:graphic>
          <a:graphicData uri="http://schemas.openxmlformats.org/drawingml/2006/table">
            <a:tbl>
              <a:tblPr firstRow="1" firstCol="1" bandRow="1">
                <a:tableStyleId>{5C22544A-7EE6-4342-B048-85BDC9FD1C3A}</a:tableStyleId>
              </a:tblPr>
              <a:tblGrid>
                <a:gridCol w="1505095">
                  <a:extLst>
                    <a:ext uri="{9D8B030D-6E8A-4147-A177-3AD203B41FA5}">
                      <a16:colId xmlns:a16="http://schemas.microsoft.com/office/drawing/2014/main" val="2155099606"/>
                    </a:ext>
                  </a:extLst>
                </a:gridCol>
              </a:tblGrid>
              <a:tr h="979670">
                <a:tc>
                  <a:txBody>
                    <a:bodyPr/>
                    <a:lstStyle/>
                    <a:p>
                      <a:pPr algn="ctr">
                        <a:lnSpc>
                          <a:spcPct val="107000"/>
                        </a:lnSpc>
                        <a:spcAft>
                          <a:spcPts val="0"/>
                        </a:spcAft>
                      </a:pPr>
                      <a:r>
                        <a:rPr lang="en-AU" sz="1200" b="0" dirty="0" smtClean="0">
                          <a:solidFill>
                            <a:sysClr val="windowText" lastClr="000000"/>
                          </a:solidFill>
                          <a:effectLst/>
                        </a:rPr>
                        <a:t>predicts how modifications improve the quality of the data</a:t>
                      </a:r>
                      <a:endParaRPr lang="en-AU" sz="1200" b="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035964"/>
                  </a:ext>
                </a:extLst>
              </a:tr>
              <a:tr h="833531">
                <a:tc>
                  <a:txBody>
                    <a:bodyPr/>
                    <a:lstStyle/>
                    <a:p>
                      <a:pPr algn="ctr">
                        <a:lnSpc>
                          <a:spcPct val="107000"/>
                        </a:lnSpc>
                        <a:spcAft>
                          <a:spcPts val="0"/>
                        </a:spcAft>
                      </a:pPr>
                      <a:r>
                        <a:rPr lang="en-AU" sz="1200" b="0" dirty="0" smtClean="0">
                          <a:solidFill>
                            <a:sysClr val="windowText" lastClr="000000"/>
                          </a:solidFill>
                          <a:effectLst/>
                        </a:rPr>
                        <a:t>explains how modifications improve the design</a:t>
                      </a:r>
                      <a:endParaRPr lang="en-AU" sz="1200" b="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9191475"/>
                  </a:ext>
                </a:extLst>
              </a:tr>
              <a:tr h="878378">
                <a:tc>
                  <a:txBody>
                    <a:bodyPr/>
                    <a:lstStyle/>
                    <a:p>
                      <a:pPr algn="ctr">
                        <a:lnSpc>
                          <a:spcPct val="107000"/>
                        </a:lnSpc>
                        <a:spcAft>
                          <a:spcPts val="0"/>
                        </a:spcAft>
                      </a:pPr>
                      <a:r>
                        <a:rPr lang="en-AU" sz="1200" b="0" kern="1200" dirty="0" smtClean="0">
                          <a:solidFill>
                            <a:schemeClr val="tx1"/>
                          </a:solidFill>
                          <a:effectLst/>
                          <a:latin typeface="+mn-lt"/>
                          <a:ea typeface="+mn-ea"/>
                          <a:cs typeface="+mn-cs"/>
                        </a:rPr>
                        <a:t>identifies modifications</a:t>
                      </a:r>
                      <a:endParaRPr lang="en-A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5229089"/>
                  </a:ext>
                </a:extLst>
              </a:tr>
              <a:tr h="528882">
                <a:tc>
                  <a:txBody>
                    <a:bodyPr/>
                    <a:lstStyle/>
                    <a:p>
                      <a:pPr algn="ctr">
                        <a:lnSpc>
                          <a:spcPct val="107000"/>
                        </a:lnSpc>
                        <a:spcAft>
                          <a:spcPts val="0"/>
                        </a:spcAft>
                      </a:pPr>
                      <a:r>
                        <a:rPr lang="en-AU" sz="1200" dirty="0" smtClean="0">
                          <a:solidFill>
                            <a:sysClr val="windowText" lastClr="000000"/>
                          </a:solidFill>
                          <a:effectLst/>
                        </a:rPr>
                        <a:t>modifies</a:t>
                      </a:r>
                      <a:r>
                        <a:rPr lang="en-AU" sz="1200" baseline="0" dirty="0" smtClean="0">
                          <a:solidFill>
                            <a:sysClr val="windowText" lastClr="000000"/>
                          </a:solidFill>
                          <a:effectLst/>
                        </a:rPr>
                        <a:t> method</a:t>
                      </a:r>
                      <a:endParaRPr lang="en-AU"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9723022"/>
                  </a:ext>
                </a:extLst>
              </a:tr>
            </a:tbl>
          </a:graphicData>
        </a:graphic>
      </p:graphicFrame>
      <p:sp>
        <p:nvSpPr>
          <p:cNvPr id="4" name="Text Box 2"/>
          <p:cNvSpPr txBox="1">
            <a:spLocks noChangeArrowheads="1"/>
          </p:cNvSpPr>
          <p:nvPr/>
        </p:nvSpPr>
        <p:spPr bwMode="auto">
          <a:xfrm>
            <a:off x="808586" y="1947283"/>
            <a:ext cx="3070687" cy="3752705"/>
          </a:xfrm>
          <a:prstGeom prst="rect">
            <a:avLst/>
          </a:prstGeom>
          <a:solidFill>
            <a:srgbClr val="FFFFFF"/>
          </a:solidFill>
          <a:ln w="9525">
            <a:solidFill>
              <a:srgbClr val="000000"/>
            </a:solidFill>
            <a:miter lim="800000"/>
            <a:headEnd/>
            <a:tailEnd/>
          </a:ln>
        </p:spPr>
        <p:txBody>
          <a:bodyPr rot="0" vert="horz" wrap="square" lIns="72000" tIns="36000" rIns="72000" bIns="36000" anchor="t" anchorCtr="0">
            <a:noAutofit/>
          </a:bodyPr>
          <a:lstStyle/>
          <a:p>
            <a:r>
              <a:rPr lang="en-US" sz="1100" b="1" dirty="0">
                <a:effectLst/>
                <a:latin typeface="Calibri" panose="020F0502020204030204" pitchFamily="34" charset="0"/>
                <a:ea typeface="Calibri" panose="020F0502020204030204" pitchFamily="34" charset="0"/>
                <a:cs typeface="Times New Roman" panose="02020603050405020304" pitchFamily="18" charset="0"/>
              </a:rPr>
              <a:t>Student 1</a:t>
            </a:r>
            <a:r>
              <a:rPr lang="en-US" sz="1100" dirty="0">
                <a:effectLst/>
                <a:latin typeface="Calibri" panose="020F0502020204030204" pitchFamily="34" charset="0"/>
                <a:ea typeface="Calibri" panose="020F0502020204030204" pitchFamily="34" charset="0"/>
                <a:cs typeface="Times New Roman" panose="02020603050405020304" pitchFamily="18" charset="0"/>
              </a:rPr>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t>The two calibration factors from part A did not result in an enthalpy of dissolution for calcium chloride that was close to the expected value of -89.9 kJ.mol</a:t>
            </a:r>
            <a:r>
              <a:rPr lang="en-US" sz="1600" baseline="30000" dirty="0"/>
              <a:t>-1</a:t>
            </a:r>
            <a:r>
              <a:rPr lang="en-US" sz="1600" dirty="0"/>
              <a:t>. This may have been due to the calcium chloride becoming hydrated which would have lowered the enthalpy value. Modifications to the design of the experiment would have been to heat the calcium chloride before use to make sure that it was dehydrated before use. </a:t>
            </a:r>
            <a:endParaRPr lang="en-AU" sz="1600" dirty="0"/>
          </a:p>
        </p:txBody>
      </p:sp>
      <p:sp>
        <p:nvSpPr>
          <p:cNvPr id="5" name="Text Box 2"/>
          <p:cNvSpPr txBox="1">
            <a:spLocks noChangeArrowheads="1"/>
          </p:cNvSpPr>
          <p:nvPr/>
        </p:nvSpPr>
        <p:spPr bwMode="auto">
          <a:xfrm>
            <a:off x="4258367" y="1947284"/>
            <a:ext cx="5453697" cy="3752705"/>
          </a:xfrm>
          <a:prstGeom prst="rect">
            <a:avLst/>
          </a:prstGeom>
          <a:solidFill>
            <a:srgbClr val="FFFFFF"/>
          </a:solidFill>
          <a:ln w="9525">
            <a:solidFill>
              <a:srgbClr val="000000"/>
            </a:solidFill>
            <a:miter lim="800000"/>
            <a:headEnd/>
            <a:tailEnd/>
          </a:ln>
        </p:spPr>
        <p:txBody>
          <a:bodyPr rot="0" vert="horz" wrap="square" lIns="72000" tIns="36000" rIns="72000" bIns="36000" anchor="t" anchorCtr="0">
            <a:noAutofit/>
          </a:bodyPr>
          <a:lstStyle/>
          <a:p>
            <a:pPr>
              <a:lnSpc>
                <a:spcPct val="107000"/>
              </a:lnSpc>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Student 2</a:t>
            </a:r>
            <a:r>
              <a:rPr lang="en-US" sz="1100" dirty="0">
                <a:effectLst/>
                <a:latin typeface="Calibri" panose="020F0502020204030204" pitchFamily="34" charset="0"/>
                <a:ea typeface="Calibri" panose="020F0502020204030204" pitchFamily="34" charset="0"/>
                <a:cs typeface="Times New Roman" panose="02020603050405020304" pitchFamily="18" charset="0"/>
              </a:rPr>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dirty="0"/>
              <a:t>A modification to the design of the experiment is to specify that the calcium chloride be heated before use to ensure that only dehydrated calcium chloride was present. Monohydrated calcium chloride has an enthalpy of dissolution of -49 kJ.mol</a:t>
            </a:r>
            <a:r>
              <a:rPr lang="en-US" baseline="30000" dirty="0"/>
              <a:t>-1</a:t>
            </a:r>
            <a:r>
              <a:rPr lang="en-US" dirty="0"/>
              <a:t> compared to -82.9 kJ.mol</a:t>
            </a:r>
            <a:r>
              <a:rPr lang="en-US" baseline="30000" dirty="0"/>
              <a:t>-1</a:t>
            </a:r>
            <a:r>
              <a:rPr lang="en-US" dirty="0"/>
              <a:t> for dehydrated calcium chloride as energy is required to break the ion-dipole bonds between the water and calcium chloride. By ensuring that all of the calcium chloride was dehydrated before the reaction then this would mean that there would be more energy released when it was dissolved improving the accuracy of the result.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ontent Placeholder 3"/>
          <p:cNvSpPr txBox="1">
            <a:spLocks/>
          </p:cNvSpPr>
          <p:nvPr/>
        </p:nvSpPr>
        <p:spPr>
          <a:xfrm>
            <a:off x="808586" y="415636"/>
            <a:ext cx="10515600" cy="9282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Year 12 - Determination of the enthalpy changes in chemical reactions by use of calorimetry</a:t>
            </a:r>
            <a:endParaRPr lang="en-AU" sz="2000" dirty="0"/>
          </a:p>
          <a:p>
            <a:endParaRPr lang="en-AU" dirty="0"/>
          </a:p>
        </p:txBody>
      </p:sp>
      <p:sp>
        <p:nvSpPr>
          <p:cNvPr id="2" name="Footer Placeholder 1"/>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2537231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7634"/>
            <a:ext cx="12192000" cy="777875"/>
          </a:xfrm>
          <a:solidFill>
            <a:schemeClr val="accent2"/>
          </a:solidFill>
        </p:spPr>
        <p:txBody>
          <a:bodyPr/>
          <a:lstStyle/>
          <a:p>
            <a:r>
              <a:rPr lang="en-US" b="1" dirty="0" smtClean="0"/>
              <a:t>        Key Ideas</a:t>
            </a:r>
            <a:endParaRPr lang="en-AU" b="1" dirty="0"/>
          </a:p>
        </p:txBody>
      </p:sp>
      <p:sp>
        <p:nvSpPr>
          <p:cNvPr id="3" name="Content Placeholder 2"/>
          <p:cNvSpPr>
            <a:spLocks noGrp="1"/>
          </p:cNvSpPr>
          <p:nvPr>
            <p:ph idx="1"/>
          </p:nvPr>
        </p:nvSpPr>
        <p:spPr>
          <a:xfrm>
            <a:off x="838200" y="1740189"/>
            <a:ext cx="10515600" cy="4351338"/>
          </a:xfrm>
        </p:spPr>
        <p:txBody>
          <a:bodyPr>
            <a:normAutofit fontScale="92500"/>
          </a:bodyPr>
          <a:lstStyle/>
          <a:p>
            <a:pPr marL="0" indent="0">
              <a:lnSpc>
                <a:spcPct val="150000"/>
              </a:lnSpc>
              <a:buNone/>
            </a:pPr>
            <a:r>
              <a:rPr lang="en-AU" sz="3600" dirty="0" smtClean="0"/>
              <a:t>Rubrics </a:t>
            </a:r>
            <a:r>
              <a:rPr lang="en-US" sz="3600" dirty="0" smtClean="0"/>
              <a:t>based </a:t>
            </a:r>
            <a:r>
              <a:rPr lang="en-US" sz="3600" dirty="0"/>
              <a:t>on developmental </a:t>
            </a:r>
            <a:r>
              <a:rPr lang="en-US" sz="3600" dirty="0" smtClean="0"/>
              <a:t>progressions enables</a:t>
            </a:r>
          </a:p>
          <a:p>
            <a:pPr lvl="1">
              <a:lnSpc>
                <a:spcPct val="150000"/>
              </a:lnSpc>
            </a:pPr>
            <a:r>
              <a:rPr lang="en-AU" sz="3200" dirty="0"/>
              <a:t>i</a:t>
            </a:r>
            <a:r>
              <a:rPr lang="en-AU" sz="3200" dirty="0" smtClean="0"/>
              <a:t>ntroduction of key </a:t>
            </a:r>
            <a:r>
              <a:rPr lang="en-AU" sz="3200" dirty="0"/>
              <a:t>skills </a:t>
            </a:r>
            <a:r>
              <a:rPr lang="en-AU" sz="3200" dirty="0" smtClean="0"/>
              <a:t>from year 7 in preparation for VCE</a:t>
            </a:r>
          </a:p>
          <a:p>
            <a:pPr lvl="1">
              <a:lnSpc>
                <a:spcPct val="150000"/>
              </a:lnSpc>
            </a:pPr>
            <a:r>
              <a:rPr lang="en-US" sz="3200" dirty="0"/>
              <a:t>skill progression </a:t>
            </a:r>
            <a:r>
              <a:rPr lang="en-US" sz="3200" dirty="0" smtClean="0"/>
              <a:t>to be </a:t>
            </a:r>
            <a:r>
              <a:rPr lang="en-US" sz="3200" dirty="0"/>
              <a:t>made visible to </a:t>
            </a:r>
            <a:r>
              <a:rPr lang="en-US" sz="3200" dirty="0" smtClean="0"/>
              <a:t>students</a:t>
            </a:r>
          </a:p>
          <a:p>
            <a:pPr lvl="1">
              <a:lnSpc>
                <a:spcPct val="150000"/>
              </a:lnSpc>
            </a:pPr>
            <a:r>
              <a:rPr lang="en-US" sz="3200" dirty="0"/>
              <a:t>consistent assessment across all year levels and </a:t>
            </a:r>
            <a:r>
              <a:rPr lang="en-US" sz="3200" dirty="0" smtClean="0"/>
              <a:t>sciences</a:t>
            </a:r>
          </a:p>
          <a:p>
            <a:pPr lvl="1">
              <a:lnSpc>
                <a:spcPct val="150000"/>
              </a:lnSpc>
            </a:pPr>
            <a:r>
              <a:rPr lang="en-US" sz="3200" dirty="0" smtClean="0"/>
              <a:t>tracking of student progress</a:t>
            </a:r>
            <a:endParaRPr lang="en-AU" sz="3200" dirty="0"/>
          </a:p>
          <a:p>
            <a:pPr marL="457200" lvl="1" indent="0">
              <a:buNone/>
            </a:pPr>
            <a:endParaRPr lang="en-US" dirty="0" smtClean="0"/>
          </a:p>
          <a:p>
            <a:pPr lvl="1"/>
            <a:endParaRPr lang="en-AU" dirty="0"/>
          </a:p>
          <a:p>
            <a:pPr marL="457200" lvl="1" indent="0">
              <a:buNone/>
            </a:pPr>
            <a:endParaRPr lang="en-AU" dirty="0" smtClean="0"/>
          </a:p>
          <a:p>
            <a:pPr lvl="1"/>
            <a:endParaRPr lang="en-AU" dirty="0"/>
          </a:p>
          <a:p>
            <a:endParaRPr lang="en-AU" dirty="0"/>
          </a:p>
        </p:txBody>
      </p:sp>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117354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526" y="1859748"/>
            <a:ext cx="11037455" cy="2387600"/>
          </a:xfrm>
        </p:spPr>
        <p:txBody>
          <a:bodyPr>
            <a:normAutofit fontScale="90000"/>
          </a:bodyPr>
          <a:lstStyle/>
          <a:p>
            <a:pPr>
              <a:lnSpc>
                <a:spcPts val="5000"/>
              </a:lnSpc>
              <a:spcBef>
                <a:spcPts val="600"/>
              </a:spcBef>
              <a:spcAft>
                <a:spcPts val="600"/>
              </a:spcAft>
            </a:pPr>
            <a:r>
              <a:rPr lang="en-AU" dirty="0"/>
              <a:t/>
            </a:r>
            <a:br>
              <a:rPr lang="en-AU" dirty="0"/>
            </a:br>
            <a:r>
              <a:rPr lang="en-AU" sz="4400" dirty="0">
                <a:latin typeface="Adobe Gothic Std B" panose="020B0800000000000000" pitchFamily="34" charset="-128"/>
                <a:ea typeface="Adobe Gothic Std B" panose="020B0800000000000000" pitchFamily="34" charset="-128"/>
                <a:cs typeface="Verdana" panose="020B0604030504040204" pitchFamily="34" charset="0"/>
              </a:rPr>
              <a:t>Using Skills Based Rubrics in Area of Study </a:t>
            </a:r>
            <a:r>
              <a:rPr lang="en-AU" sz="4400" dirty="0" smtClean="0">
                <a:latin typeface="Adobe Gothic Std B" panose="020B0800000000000000" pitchFamily="34" charset="-128"/>
                <a:ea typeface="Adobe Gothic Std B" panose="020B0800000000000000" pitchFamily="34" charset="-128"/>
                <a:cs typeface="Verdana" panose="020B0604030504040204" pitchFamily="34" charset="0"/>
              </a:rPr>
              <a:t>3</a:t>
            </a:r>
            <a:r>
              <a:rPr lang="en-AU" sz="7300" dirty="0">
                <a:latin typeface="Adobe Gothic Std B" panose="020B0800000000000000" pitchFamily="34" charset="-128"/>
                <a:ea typeface="Adobe Gothic Std B" panose="020B0800000000000000" pitchFamily="34" charset="-128"/>
              </a:rPr>
              <a:t/>
            </a:r>
            <a:br>
              <a:rPr lang="en-AU" sz="7300" dirty="0">
                <a:latin typeface="Adobe Gothic Std B" panose="020B0800000000000000" pitchFamily="34" charset="-128"/>
                <a:ea typeface="Adobe Gothic Std B" panose="020B0800000000000000" pitchFamily="34" charset="-128"/>
              </a:rPr>
            </a:br>
            <a:r>
              <a:rPr lang="en-AU" sz="4400" dirty="0">
                <a:latin typeface="Adobe Gothic Std B" panose="020B0800000000000000" pitchFamily="34" charset="-128"/>
                <a:ea typeface="Adobe Gothic Std B" panose="020B0800000000000000" pitchFamily="34" charset="-128"/>
                <a:cs typeface="Verdana" panose="020B0604030504040204" pitchFamily="34" charset="0"/>
              </a:rPr>
              <a:t>Reflections from the classroom</a:t>
            </a:r>
            <a:br>
              <a:rPr lang="en-AU" sz="4400" dirty="0">
                <a:latin typeface="Adobe Gothic Std B" panose="020B0800000000000000" pitchFamily="34" charset="-128"/>
                <a:ea typeface="Adobe Gothic Std B" panose="020B0800000000000000" pitchFamily="34" charset="-128"/>
                <a:cs typeface="Verdana" panose="020B0604030504040204" pitchFamily="34" charset="0"/>
              </a:rPr>
            </a:br>
            <a:r>
              <a:rPr lang="en-AU" dirty="0"/>
              <a:t/>
            </a:r>
            <a:br>
              <a:rPr lang="en-AU" dirty="0"/>
            </a:br>
            <a:endParaRPr lang="en-AU" dirty="0"/>
          </a:p>
        </p:txBody>
      </p:sp>
      <p:sp>
        <p:nvSpPr>
          <p:cNvPr id="3" name="Subtitle 2"/>
          <p:cNvSpPr>
            <a:spLocks noGrp="1"/>
          </p:cNvSpPr>
          <p:nvPr>
            <p:ph type="subTitle" idx="1"/>
          </p:nvPr>
        </p:nvSpPr>
        <p:spPr>
          <a:xfrm>
            <a:off x="563526" y="5152995"/>
            <a:ext cx="11408734" cy="1576885"/>
          </a:xfrm>
        </p:spPr>
        <p:txBody>
          <a:bodyPr>
            <a:normAutofit/>
          </a:bodyPr>
          <a:lstStyle/>
          <a:p>
            <a:pPr algn="l"/>
            <a:r>
              <a:rPr lang="en-US" dirty="0" smtClean="0"/>
              <a:t>  	                               </a:t>
            </a:r>
            <a:r>
              <a:rPr lang="en-US" dirty="0" err="1" smtClean="0"/>
              <a:t>Cristy</a:t>
            </a:r>
            <a:r>
              <a:rPr lang="en-US" dirty="0" smtClean="0"/>
              <a:t> Herron    	Adele Hudson     </a:t>
            </a:r>
          </a:p>
          <a:p>
            <a:pPr algn="l"/>
            <a:r>
              <a:rPr lang="en-US" dirty="0" smtClean="0"/>
              <a:t>             cherron@aitkencollege.edu.au           ahudson@aitkencollege.edu.au</a:t>
            </a:r>
            <a:endParaRPr lang="en-US" dirty="0"/>
          </a:p>
          <a:p>
            <a:pPr algn="l"/>
            <a:r>
              <a:rPr lang="en-US" dirty="0" smtClean="0"/>
              <a:t>                    Resources can be obtained from www.mychemhub.com</a:t>
            </a:r>
            <a:endParaRPr lang="en-US" dirty="0"/>
          </a:p>
        </p:txBody>
      </p:sp>
      <p:sp>
        <p:nvSpPr>
          <p:cNvPr id="5" name="Content Placeholder 4"/>
          <p:cNvSpPr txBox="1">
            <a:spLocks/>
          </p:cNvSpPr>
          <p:nvPr/>
        </p:nvSpPr>
        <p:spPr>
          <a:xfrm>
            <a:off x="-13748" y="3053548"/>
            <a:ext cx="12192001" cy="520925"/>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 </a:t>
            </a:r>
            <a:r>
              <a:rPr lang="en-AU" dirty="0">
                <a:latin typeface="Adobe Gothic Std B" panose="020B0800000000000000" pitchFamily="34" charset="-128"/>
                <a:ea typeface="Adobe Gothic Std B" panose="020B0800000000000000" pitchFamily="34" charset="-128"/>
                <a:cs typeface="Verdana" panose="020B0604030504040204" pitchFamily="34" charset="0"/>
              </a:rPr>
              <a:t>STAV VCE Chemistry Conference 2017</a:t>
            </a:r>
            <a:endParaRPr lang="en-AU" sz="2000" dirty="0"/>
          </a:p>
        </p:txBody>
      </p:sp>
      <p:sp>
        <p:nvSpPr>
          <p:cNvPr id="4" name="Footer Placeholder 3"/>
          <p:cNvSpPr>
            <a:spLocks noGrp="1"/>
          </p:cNvSpPr>
          <p:nvPr>
            <p:ph type="ftr" sz="quarter" idx="11"/>
          </p:nvPr>
        </p:nvSpPr>
        <p:spPr/>
        <p:txBody>
          <a:bodyPr/>
          <a:lstStyle/>
          <a:p>
            <a:r>
              <a:rPr lang="en-AU" smtClean="0"/>
              <a:t>Aitken College 2017</a:t>
            </a:r>
            <a:endParaRPr lang="en-AU"/>
          </a:p>
        </p:txBody>
      </p:sp>
    </p:spTree>
    <p:extLst>
      <p:ext uri="{BB962C8B-B14F-4D97-AF65-F5344CB8AC3E}">
        <p14:creationId xmlns:p14="http://schemas.microsoft.com/office/powerpoint/2010/main" val="855201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858</TotalTime>
  <Words>2273</Words>
  <Application>Microsoft Office PowerPoint</Application>
  <PresentationFormat>Widescreen</PresentationFormat>
  <Paragraphs>228</Paragraphs>
  <Slides>36</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Adobe Gothic Std B</vt:lpstr>
      <vt:lpstr>Arial</vt:lpstr>
      <vt:lpstr>Calibri</vt:lpstr>
      <vt:lpstr>Calibri Light</vt:lpstr>
      <vt:lpstr>Times New Roman</vt:lpstr>
      <vt:lpstr>Verdana</vt:lpstr>
      <vt:lpstr>Office Theme</vt:lpstr>
      <vt:lpstr> Using Skills Based Rubrics in Area of Study 3 Reflections from the classroom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Year 7 Student Design Forces Investigation</vt:lpstr>
      <vt:lpstr>Year 7 Student Design Forces Investigation</vt:lpstr>
      <vt:lpstr>Year 7 Student Design Forces Investigation</vt:lpstr>
      <vt:lpstr>Year 7 Student Design Forces Investigation</vt:lpstr>
      <vt:lpstr>PowerPoint Presentation</vt:lpstr>
      <vt:lpstr>Year 9: Improvement in skills</vt:lpstr>
      <vt:lpstr>PowerPoint Presentation</vt:lpstr>
      <vt:lpstr>PowerPoint Presentation</vt:lpstr>
      <vt:lpstr>        Key Ideas</vt:lpstr>
      <vt:lpstr> Using Skills Based Rubrics in Area of Study 3 Reflections from the classroom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Students for Area of Study 3</dc:title>
  <dc:creator>Adele Hudson</dc:creator>
  <cp:lastModifiedBy>Adele Hudson</cp:lastModifiedBy>
  <cp:revision>127</cp:revision>
  <dcterms:created xsi:type="dcterms:W3CDTF">2016-02-28T05:29:12Z</dcterms:created>
  <dcterms:modified xsi:type="dcterms:W3CDTF">2017-02-14T09:20:49Z</dcterms:modified>
</cp:coreProperties>
</file>