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61" r:id="rId4"/>
    <p:sldId id="262" r:id="rId5"/>
    <p:sldId id="259" r:id="rId6"/>
    <p:sldId id="265" r:id="rId7"/>
    <p:sldId id="266" r:id="rId8"/>
    <p:sldId id="267" r:id="rId9"/>
    <p:sldId id="268" r:id="rId10"/>
    <p:sldId id="269" r:id="rId11"/>
    <p:sldId id="270" r:id="rId12"/>
    <p:sldId id="271" r:id="rId13"/>
    <p:sldId id="272" r:id="rId14"/>
    <p:sldId id="275" r:id="rId15"/>
    <p:sldId id="273" r:id="rId16"/>
    <p:sldId id="276" r:id="rId17"/>
    <p:sldId id="28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8E4"/>
    <a:srgbClr val="FFD8D2"/>
    <a:srgbClr val="FF997E"/>
    <a:srgbClr val="FDB8A9"/>
    <a:srgbClr val="8BC788"/>
    <a:srgbClr val="87D1BD"/>
    <a:srgbClr val="6AE9D2"/>
    <a:srgbClr val="6EC766"/>
    <a:srgbClr val="62D1BB"/>
    <a:srgbClr val="82EE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51429"/>
  </p:normalViewPr>
  <p:slideViewPr>
    <p:cSldViewPr snapToGrid="0">
      <p:cViewPr varScale="1">
        <p:scale>
          <a:sx n="62" d="100"/>
          <a:sy n="62" d="100"/>
        </p:scale>
        <p:origin x="28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F199AE-C032-CC40-BDBF-C8220964D865}"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GB"/>
        </a:p>
      </dgm:t>
    </dgm:pt>
    <dgm:pt modelId="{F1C0AD4F-D441-6240-BCC3-C6799C173C8F}">
      <dgm:prSet phldrT="[Text]"/>
      <dgm:spPr/>
      <dgm:t>
        <a:bodyPr/>
        <a:lstStyle/>
        <a:p>
          <a:r>
            <a:rPr lang="en-GB" b="1" dirty="0"/>
            <a:t>Formulating</a:t>
          </a:r>
        </a:p>
      </dgm:t>
    </dgm:pt>
    <dgm:pt modelId="{E0D94E95-A497-3242-B6B2-A07586DE592C}" type="parTrans" cxnId="{E5D7FB82-DBBF-6F4E-AFC8-8592CBF51C76}">
      <dgm:prSet/>
      <dgm:spPr/>
      <dgm:t>
        <a:bodyPr/>
        <a:lstStyle/>
        <a:p>
          <a:endParaRPr lang="en-GB"/>
        </a:p>
      </dgm:t>
    </dgm:pt>
    <dgm:pt modelId="{B63EE4D4-E7EA-1544-8AD3-2F87D52DAC81}" type="sibTrans" cxnId="{E5D7FB82-DBBF-6F4E-AFC8-8592CBF51C76}">
      <dgm:prSet/>
      <dgm:spPr/>
      <dgm:t>
        <a:bodyPr/>
        <a:lstStyle/>
        <a:p>
          <a:endParaRPr lang="en-GB"/>
        </a:p>
      </dgm:t>
    </dgm:pt>
    <dgm:pt modelId="{39B917E3-6383-AE4B-A624-7164D8002C4A}">
      <dgm:prSet phldrT="[Text]"/>
      <dgm:spPr/>
      <dgm:t>
        <a:bodyPr/>
        <a:lstStyle/>
        <a:p>
          <a:r>
            <a:rPr lang="en-GB" b="1" dirty="0"/>
            <a:t>Employing</a:t>
          </a:r>
        </a:p>
      </dgm:t>
    </dgm:pt>
    <dgm:pt modelId="{0E49329E-6162-1346-9168-4CA8245FA2B8}" type="parTrans" cxnId="{718D8F98-C408-674B-BD75-4A10F352468A}">
      <dgm:prSet/>
      <dgm:spPr/>
      <dgm:t>
        <a:bodyPr/>
        <a:lstStyle/>
        <a:p>
          <a:endParaRPr lang="en-GB"/>
        </a:p>
      </dgm:t>
    </dgm:pt>
    <dgm:pt modelId="{CAD83A95-F994-0F40-ABFC-457AC8C35CA0}" type="sibTrans" cxnId="{718D8F98-C408-674B-BD75-4A10F352468A}">
      <dgm:prSet/>
      <dgm:spPr/>
      <dgm:t>
        <a:bodyPr/>
        <a:lstStyle/>
        <a:p>
          <a:endParaRPr lang="en-GB"/>
        </a:p>
      </dgm:t>
    </dgm:pt>
    <dgm:pt modelId="{9D997FAF-8FEB-774A-BB4F-8A4B83BAE676}">
      <dgm:prSet phldrT="[Text]"/>
      <dgm:spPr/>
      <dgm:t>
        <a:bodyPr/>
        <a:lstStyle/>
        <a:p>
          <a:r>
            <a:rPr lang="en-GB" b="1" dirty="0"/>
            <a:t>Interpreting</a:t>
          </a:r>
        </a:p>
      </dgm:t>
    </dgm:pt>
    <dgm:pt modelId="{0F63250A-6DF6-2941-B5AD-C700C17BB541}" type="parTrans" cxnId="{DC799CDF-8545-8449-9395-71FBCD483896}">
      <dgm:prSet/>
      <dgm:spPr/>
      <dgm:t>
        <a:bodyPr/>
        <a:lstStyle/>
        <a:p>
          <a:endParaRPr lang="en-GB"/>
        </a:p>
      </dgm:t>
    </dgm:pt>
    <dgm:pt modelId="{4B03F9F8-12F9-7342-BC08-61B50FEB53D7}" type="sibTrans" cxnId="{DC799CDF-8545-8449-9395-71FBCD483896}">
      <dgm:prSet/>
      <dgm:spPr/>
      <dgm:t>
        <a:bodyPr/>
        <a:lstStyle/>
        <a:p>
          <a:endParaRPr lang="en-GB"/>
        </a:p>
      </dgm:t>
    </dgm:pt>
    <dgm:pt modelId="{168448B9-3456-C943-B206-B059D0F2415A}" type="pres">
      <dgm:prSet presAssocID="{55F199AE-C032-CC40-BDBF-C8220964D865}" presName="cycle" presStyleCnt="0">
        <dgm:presLayoutVars>
          <dgm:dir/>
          <dgm:resizeHandles val="exact"/>
        </dgm:presLayoutVars>
      </dgm:prSet>
      <dgm:spPr/>
    </dgm:pt>
    <dgm:pt modelId="{D2109FE1-E24E-AD4F-AFEF-4028D7E807C0}" type="pres">
      <dgm:prSet presAssocID="{F1C0AD4F-D441-6240-BCC3-C6799C173C8F}" presName="dummy" presStyleCnt="0"/>
      <dgm:spPr/>
    </dgm:pt>
    <dgm:pt modelId="{5E5CF293-F305-A040-986E-C388BFA51A9F}" type="pres">
      <dgm:prSet presAssocID="{F1C0AD4F-D441-6240-BCC3-C6799C173C8F}" presName="node" presStyleLbl="revTx" presStyleIdx="0" presStyleCnt="3" custScaleX="138324">
        <dgm:presLayoutVars>
          <dgm:bulletEnabled val="1"/>
        </dgm:presLayoutVars>
      </dgm:prSet>
      <dgm:spPr/>
    </dgm:pt>
    <dgm:pt modelId="{4D0D1BB7-D26D-C340-83EE-C403B666C220}" type="pres">
      <dgm:prSet presAssocID="{B63EE4D4-E7EA-1544-8AD3-2F87D52DAC81}" presName="sibTrans" presStyleLbl="node1" presStyleIdx="0" presStyleCnt="3"/>
      <dgm:spPr/>
    </dgm:pt>
    <dgm:pt modelId="{1CAAD154-E338-3940-9627-F31FB5EFC5C7}" type="pres">
      <dgm:prSet presAssocID="{39B917E3-6383-AE4B-A624-7164D8002C4A}" presName="dummy" presStyleCnt="0"/>
      <dgm:spPr/>
    </dgm:pt>
    <dgm:pt modelId="{B8A8661D-35D2-9349-BF2F-FAE0AFD5BD6D}" type="pres">
      <dgm:prSet presAssocID="{39B917E3-6383-AE4B-A624-7164D8002C4A}" presName="node" presStyleLbl="revTx" presStyleIdx="1" presStyleCnt="3">
        <dgm:presLayoutVars>
          <dgm:bulletEnabled val="1"/>
        </dgm:presLayoutVars>
      </dgm:prSet>
      <dgm:spPr/>
    </dgm:pt>
    <dgm:pt modelId="{9EEAFAD0-7C62-C24D-85BD-A689DF499BBE}" type="pres">
      <dgm:prSet presAssocID="{CAD83A95-F994-0F40-ABFC-457AC8C35CA0}" presName="sibTrans" presStyleLbl="node1" presStyleIdx="1" presStyleCnt="3"/>
      <dgm:spPr/>
    </dgm:pt>
    <dgm:pt modelId="{98A89D9E-33C9-6A4F-AB9B-303BC5ACBDFC}" type="pres">
      <dgm:prSet presAssocID="{9D997FAF-8FEB-774A-BB4F-8A4B83BAE676}" presName="dummy" presStyleCnt="0"/>
      <dgm:spPr/>
    </dgm:pt>
    <dgm:pt modelId="{F4BE96A3-C358-F94D-BDEE-3E9CFE4091FB}" type="pres">
      <dgm:prSet presAssocID="{9D997FAF-8FEB-774A-BB4F-8A4B83BAE676}" presName="node" presStyleLbl="revTx" presStyleIdx="2" presStyleCnt="3" custScaleX="141787">
        <dgm:presLayoutVars>
          <dgm:bulletEnabled val="1"/>
        </dgm:presLayoutVars>
      </dgm:prSet>
      <dgm:spPr/>
    </dgm:pt>
    <dgm:pt modelId="{0D045A21-013C-FE40-9C5D-67E5389DD0BC}" type="pres">
      <dgm:prSet presAssocID="{4B03F9F8-12F9-7342-BC08-61B50FEB53D7}" presName="sibTrans" presStyleLbl="node1" presStyleIdx="2" presStyleCnt="3" custScaleX="219135"/>
      <dgm:spPr/>
    </dgm:pt>
  </dgm:ptLst>
  <dgm:cxnLst>
    <dgm:cxn modelId="{5FC0E32D-FE44-EA45-8C41-5B77884A658F}" type="presOf" srcId="{CAD83A95-F994-0F40-ABFC-457AC8C35CA0}" destId="{9EEAFAD0-7C62-C24D-85BD-A689DF499BBE}" srcOrd="0" destOrd="0" presId="urn:microsoft.com/office/officeart/2005/8/layout/cycle1"/>
    <dgm:cxn modelId="{59752956-FFF8-3340-8AF7-B7A511D50153}" type="presOf" srcId="{4B03F9F8-12F9-7342-BC08-61B50FEB53D7}" destId="{0D045A21-013C-FE40-9C5D-67E5389DD0BC}" srcOrd="0" destOrd="0" presId="urn:microsoft.com/office/officeart/2005/8/layout/cycle1"/>
    <dgm:cxn modelId="{0973D07A-65B4-9B41-8CB5-13390316F75A}" type="presOf" srcId="{39B917E3-6383-AE4B-A624-7164D8002C4A}" destId="{B8A8661D-35D2-9349-BF2F-FAE0AFD5BD6D}" srcOrd="0" destOrd="0" presId="urn:microsoft.com/office/officeart/2005/8/layout/cycle1"/>
    <dgm:cxn modelId="{E5D7FB82-DBBF-6F4E-AFC8-8592CBF51C76}" srcId="{55F199AE-C032-CC40-BDBF-C8220964D865}" destId="{F1C0AD4F-D441-6240-BCC3-C6799C173C8F}" srcOrd="0" destOrd="0" parTransId="{E0D94E95-A497-3242-B6B2-A07586DE592C}" sibTransId="{B63EE4D4-E7EA-1544-8AD3-2F87D52DAC81}"/>
    <dgm:cxn modelId="{E05C8289-2EF1-B44E-BC7B-C09A438B7248}" type="presOf" srcId="{F1C0AD4F-D441-6240-BCC3-C6799C173C8F}" destId="{5E5CF293-F305-A040-986E-C388BFA51A9F}" srcOrd="0" destOrd="0" presId="urn:microsoft.com/office/officeart/2005/8/layout/cycle1"/>
    <dgm:cxn modelId="{2B41028C-FA60-2947-B8FD-E4AA564A2F94}" type="presOf" srcId="{9D997FAF-8FEB-774A-BB4F-8A4B83BAE676}" destId="{F4BE96A3-C358-F94D-BDEE-3E9CFE4091FB}" srcOrd="0" destOrd="0" presId="urn:microsoft.com/office/officeart/2005/8/layout/cycle1"/>
    <dgm:cxn modelId="{64072F8C-712C-A148-8F35-EF31C75CBD2F}" type="presOf" srcId="{55F199AE-C032-CC40-BDBF-C8220964D865}" destId="{168448B9-3456-C943-B206-B059D0F2415A}" srcOrd="0" destOrd="0" presId="urn:microsoft.com/office/officeart/2005/8/layout/cycle1"/>
    <dgm:cxn modelId="{718D8F98-C408-674B-BD75-4A10F352468A}" srcId="{55F199AE-C032-CC40-BDBF-C8220964D865}" destId="{39B917E3-6383-AE4B-A624-7164D8002C4A}" srcOrd="1" destOrd="0" parTransId="{0E49329E-6162-1346-9168-4CA8245FA2B8}" sibTransId="{CAD83A95-F994-0F40-ABFC-457AC8C35CA0}"/>
    <dgm:cxn modelId="{2E2CA9B0-FF4A-6D43-8444-7539CF374F16}" type="presOf" srcId="{B63EE4D4-E7EA-1544-8AD3-2F87D52DAC81}" destId="{4D0D1BB7-D26D-C340-83EE-C403B666C220}" srcOrd="0" destOrd="0" presId="urn:microsoft.com/office/officeart/2005/8/layout/cycle1"/>
    <dgm:cxn modelId="{DC799CDF-8545-8449-9395-71FBCD483896}" srcId="{55F199AE-C032-CC40-BDBF-C8220964D865}" destId="{9D997FAF-8FEB-774A-BB4F-8A4B83BAE676}" srcOrd="2" destOrd="0" parTransId="{0F63250A-6DF6-2941-B5AD-C700C17BB541}" sibTransId="{4B03F9F8-12F9-7342-BC08-61B50FEB53D7}"/>
    <dgm:cxn modelId="{18308138-EBDF-0C40-8468-EFB3ECFE0089}" type="presParOf" srcId="{168448B9-3456-C943-B206-B059D0F2415A}" destId="{D2109FE1-E24E-AD4F-AFEF-4028D7E807C0}" srcOrd="0" destOrd="0" presId="urn:microsoft.com/office/officeart/2005/8/layout/cycle1"/>
    <dgm:cxn modelId="{8FE17D0F-04F8-B643-9069-7AB69E004DEA}" type="presParOf" srcId="{168448B9-3456-C943-B206-B059D0F2415A}" destId="{5E5CF293-F305-A040-986E-C388BFA51A9F}" srcOrd="1" destOrd="0" presId="urn:microsoft.com/office/officeart/2005/8/layout/cycle1"/>
    <dgm:cxn modelId="{D5D06365-2E8A-404D-9E32-CEF4EAA5D715}" type="presParOf" srcId="{168448B9-3456-C943-B206-B059D0F2415A}" destId="{4D0D1BB7-D26D-C340-83EE-C403B666C220}" srcOrd="2" destOrd="0" presId="urn:microsoft.com/office/officeart/2005/8/layout/cycle1"/>
    <dgm:cxn modelId="{31E8047D-7A34-9E45-B576-F643F278405E}" type="presParOf" srcId="{168448B9-3456-C943-B206-B059D0F2415A}" destId="{1CAAD154-E338-3940-9627-F31FB5EFC5C7}" srcOrd="3" destOrd="0" presId="urn:microsoft.com/office/officeart/2005/8/layout/cycle1"/>
    <dgm:cxn modelId="{7B3A830F-ED69-5E43-8F3C-148F30818AB8}" type="presParOf" srcId="{168448B9-3456-C943-B206-B059D0F2415A}" destId="{B8A8661D-35D2-9349-BF2F-FAE0AFD5BD6D}" srcOrd="4" destOrd="0" presId="urn:microsoft.com/office/officeart/2005/8/layout/cycle1"/>
    <dgm:cxn modelId="{1926C85B-DD85-D446-A1A5-E567C74AB7CC}" type="presParOf" srcId="{168448B9-3456-C943-B206-B059D0F2415A}" destId="{9EEAFAD0-7C62-C24D-85BD-A689DF499BBE}" srcOrd="5" destOrd="0" presId="urn:microsoft.com/office/officeart/2005/8/layout/cycle1"/>
    <dgm:cxn modelId="{46FCE7D5-888B-4544-8BC1-659E8954A5C7}" type="presParOf" srcId="{168448B9-3456-C943-B206-B059D0F2415A}" destId="{98A89D9E-33C9-6A4F-AB9B-303BC5ACBDFC}" srcOrd="6" destOrd="0" presId="urn:microsoft.com/office/officeart/2005/8/layout/cycle1"/>
    <dgm:cxn modelId="{FF715364-7B5F-0A4F-AB79-33849402A461}" type="presParOf" srcId="{168448B9-3456-C943-B206-B059D0F2415A}" destId="{F4BE96A3-C358-F94D-BDEE-3E9CFE4091FB}" srcOrd="7" destOrd="0" presId="urn:microsoft.com/office/officeart/2005/8/layout/cycle1"/>
    <dgm:cxn modelId="{5E5544CE-CB96-6345-B2B7-928B110D6DE6}" type="presParOf" srcId="{168448B9-3456-C943-B206-B059D0F2415A}" destId="{0D045A21-013C-FE40-9C5D-67E5389DD0BC}"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5CF293-F305-A040-986E-C388BFA51A9F}">
      <dsp:nvSpPr>
        <dsp:cNvPr id="0" name=""/>
        <dsp:cNvSpPr/>
      </dsp:nvSpPr>
      <dsp:spPr>
        <a:xfrm>
          <a:off x="4139281" y="360840"/>
          <a:ext cx="2546708" cy="1841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GB" sz="3100" b="1" kern="1200" dirty="0"/>
            <a:t>Formulating</a:t>
          </a:r>
        </a:p>
      </dsp:txBody>
      <dsp:txXfrm>
        <a:off x="4139281" y="360840"/>
        <a:ext cx="2546708" cy="1841118"/>
      </dsp:txXfrm>
    </dsp:sp>
    <dsp:sp modelId="{4D0D1BB7-D26D-C340-83EE-C403B666C220}">
      <dsp:nvSpPr>
        <dsp:cNvPr id="0" name=""/>
        <dsp:cNvSpPr/>
      </dsp:nvSpPr>
      <dsp:spPr>
        <a:xfrm>
          <a:off x="1685777" y="-1930"/>
          <a:ext cx="4355445" cy="4355445"/>
        </a:xfrm>
        <a:prstGeom prst="circularArrow">
          <a:avLst>
            <a:gd name="adj1" fmla="val 8243"/>
            <a:gd name="adj2" fmla="val 575649"/>
            <a:gd name="adj3" fmla="val 2965997"/>
            <a:gd name="adj4" fmla="val 50288"/>
            <a:gd name="adj5" fmla="val 961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A8661D-35D2-9349-BF2F-FAE0AFD5BD6D}">
      <dsp:nvSpPr>
        <dsp:cNvPr id="0" name=""/>
        <dsp:cNvSpPr/>
      </dsp:nvSpPr>
      <dsp:spPr>
        <a:xfrm>
          <a:off x="2942941" y="3044020"/>
          <a:ext cx="1841118" cy="1841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GB" sz="3100" b="1" kern="1200" dirty="0"/>
            <a:t>Employing</a:t>
          </a:r>
        </a:p>
      </dsp:txBody>
      <dsp:txXfrm>
        <a:off x="2942941" y="3044020"/>
        <a:ext cx="1841118" cy="1841118"/>
      </dsp:txXfrm>
    </dsp:sp>
    <dsp:sp modelId="{9EEAFAD0-7C62-C24D-85BD-A689DF499BBE}">
      <dsp:nvSpPr>
        <dsp:cNvPr id="0" name=""/>
        <dsp:cNvSpPr/>
      </dsp:nvSpPr>
      <dsp:spPr>
        <a:xfrm>
          <a:off x="1685777" y="-1930"/>
          <a:ext cx="4355445" cy="4355445"/>
        </a:xfrm>
        <a:prstGeom prst="circularArrow">
          <a:avLst>
            <a:gd name="adj1" fmla="val 8243"/>
            <a:gd name="adj2" fmla="val 575649"/>
            <a:gd name="adj3" fmla="val 10174063"/>
            <a:gd name="adj4" fmla="val 7258354"/>
            <a:gd name="adj5" fmla="val 961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BE96A3-C358-F94D-BDEE-3E9CFE4091FB}">
      <dsp:nvSpPr>
        <dsp:cNvPr id="0" name=""/>
        <dsp:cNvSpPr/>
      </dsp:nvSpPr>
      <dsp:spPr>
        <a:xfrm>
          <a:off x="1009132" y="360840"/>
          <a:ext cx="2610466" cy="1841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GB" sz="3100" b="1" kern="1200" dirty="0"/>
            <a:t>Interpreting</a:t>
          </a:r>
        </a:p>
      </dsp:txBody>
      <dsp:txXfrm>
        <a:off x="1009132" y="360840"/>
        <a:ext cx="2610466" cy="1841118"/>
      </dsp:txXfrm>
    </dsp:sp>
    <dsp:sp modelId="{0D045A21-013C-FE40-9C5D-67E5389DD0BC}">
      <dsp:nvSpPr>
        <dsp:cNvPr id="0" name=""/>
        <dsp:cNvSpPr/>
      </dsp:nvSpPr>
      <dsp:spPr>
        <a:xfrm>
          <a:off x="-908652" y="-1930"/>
          <a:ext cx="9544306" cy="4355445"/>
        </a:xfrm>
        <a:prstGeom prst="circularArrow">
          <a:avLst>
            <a:gd name="adj1" fmla="val 8243"/>
            <a:gd name="adj2" fmla="val 575649"/>
            <a:gd name="adj3" fmla="val 16156477"/>
            <a:gd name="adj4" fmla="val 15729797"/>
            <a:gd name="adj5" fmla="val 961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A35D4-F55D-EB49-9FE9-5830E3A49AE5}" type="datetimeFigureOut">
              <a:rPr lang="en-US" smtClean="0"/>
              <a:t>2/18/25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9A74FD-BE76-A246-9977-5AE59E32FBE7}" type="slidenum">
              <a:rPr lang="en-US" smtClean="0"/>
              <a:t>‹#›</a:t>
            </a:fld>
            <a:endParaRPr lang="en-US"/>
          </a:p>
        </p:txBody>
      </p:sp>
    </p:spTree>
    <p:extLst>
      <p:ext uri="{BB962C8B-B14F-4D97-AF65-F5344CB8AC3E}">
        <p14:creationId xmlns:p14="http://schemas.microsoft.com/office/powerpoint/2010/main" val="4140226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217EF-550C-148A-5E49-18FC7F7D225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3ECB201-16C1-FAD5-85B7-837668E256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16CD83B-2B3A-2820-F107-CC8BD302A28A}"/>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5" name="Footer Placeholder 4">
            <a:extLst>
              <a:ext uri="{FF2B5EF4-FFF2-40B4-BE49-F238E27FC236}">
                <a16:creationId xmlns:a16="http://schemas.microsoft.com/office/drawing/2014/main" id="{7C30B09F-8DAF-8DBE-E463-75F5F9865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51741-AF54-5491-FDCF-A05CA0F525CA}"/>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1618214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9392-3999-D03E-712C-37FE70DB683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4B72D1D-CFC3-7933-FA7E-59F4084BD25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A217CD9-B9BD-F801-9C92-CBD4B1542820}"/>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5" name="Footer Placeholder 4">
            <a:extLst>
              <a:ext uri="{FF2B5EF4-FFF2-40B4-BE49-F238E27FC236}">
                <a16:creationId xmlns:a16="http://schemas.microsoft.com/office/drawing/2014/main" id="{237199EF-409E-AF88-0CED-604441E6FC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A6C93-9A00-B64F-E030-447E4C85239B}"/>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2041485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A1802-57D3-BB25-17A2-9990BBABF9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E07F0FE-D420-919F-C43F-B50B50AE66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1A7A360-D1EE-E2FE-8529-E6C0F876067D}"/>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5" name="Footer Placeholder 4">
            <a:extLst>
              <a:ext uri="{FF2B5EF4-FFF2-40B4-BE49-F238E27FC236}">
                <a16:creationId xmlns:a16="http://schemas.microsoft.com/office/drawing/2014/main" id="{178CBEC8-FA93-AAB5-8EF8-1FBB25813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1FEE6-8448-4DCC-D0D8-909E09B295FF}"/>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31406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01CC0-ABB8-E0FD-8787-ADF020ED1A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C94877C-C83F-E8F9-6163-15147BEDCD3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6797789-240E-FD98-3581-78BAA2940D0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1F8FC72-B495-C3AA-80B7-D019654E00BB}"/>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6" name="Footer Placeholder 5">
            <a:extLst>
              <a:ext uri="{FF2B5EF4-FFF2-40B4-BE49-F238E27FC236}">
                <a16:creationId xmlns:a16="http://schemas.microsoft.com/office/drawing/2014/main" id="{1BCD1F2F-7E3C-6C7A-0235-01E297B12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7104D8-F9AB-951C-6BA5-3FBC3723D9B7}"/>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29938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CF927-557A-029A-38D3-B382BD02835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AA5687B-E4CC-6939-D8D4-EBAFFCF28F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E5D5536-86D8-348E-F485-C42F332500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F0E90A5-557F-9154-251B-BC8B87A38E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8AB5BCC-2E32-B15C-B93C-3FBA161160A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56D2011-7196-16DD-7C76-09EDD37CB133}"/>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8" name="Footer Placeholder 7">
            <a:extLst>
              <a:ext uri="{FF2B5EF4-FFF2-40B4-BE49-F238E27FC236}">
                <a16:creationId xmlns:a16="http://schemas.microsoft.com/office/drawing/2014/main" id="{40B0CA46-D004-971F-3335-9647A41633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2EC7ED-C18B-D8E5-A3DD-59A05B7B09EB}"/>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15673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D3FA6-BCE0-0D7F-BC8B-877B114AB65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70CCF4A-0B36-EF9D-238B-5EF30A65E74F}"/>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4" name="Footer Placeholder 3">
            <a:extLst>
              <a:ext uri="{FF2B5EF4-FFF2-40B4-BE49-F238E27FC236}">
                <a16:creationId xmlns:a16="http://schemas.microsoft.com/office/drawing/2014/main" id="{CEF8182D-DD0C-F680-1EE8-313A830B66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87D6C0-0AA4-2240-B373-5C7D91C471D0}"/>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2746398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4456C-147A-6AB1-AD3E-8D1CEA557AA6}"/>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3" name="Footer Placeholder 2">
            <a:extLst>
              <a:ext uri="{FF2B5EF4-FFF2-40B4-BE49-F238E27FC236}">
                <a16:creationId xmlns:a16="http://schemas.microsoft.com/office/drawing/2014/main" id="{5BC527E5-FBBC-09EF-A243-FFFED7C1CA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B99C69-9C1F-C913-E712-2C5A59EEAD89}"/>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4279143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7604-A2A5-7A2B-0F76-AC8430F878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1F85141-B7E0-37EF-FB44-429D4B0CA0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D386D25-5414-CF33-6E80-32742C4672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59CF05-D709-41ED-D9D8-6C95242185BB}"/>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6" name="Footer Placeholder 5">
            <a:extLst>
              <a:ext uri="{FF2B5EF4-FFF2-40B4-BE49-F238E27FC236}">
                <a16:creationId xmlns:a16="http://schemas.microsoft.com/office/drawing/2014/main" id="{2979CAC3-7F8A-255C-5AC6-BDD0C04084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45B9-5E37-2B45-0398-7B0344AF54BC}"/>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1269272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82BD-041B-097F-E8E2-600AEA41E90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F66EFB4-A75F-0E82-9028-F6E3D129B9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6BBAF8-E4A3-596F-1DBD-F2B2818D68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B2006A-358E-DC01-C4EA-9DE5FC65E86E}"/>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6" name="Footer Placeholder 5">
            <a:extLst>
              <a:ext uri="{FF2B5EF4-FFF2-40B4-BE49-F238E27FC236}">
                <a16:creationId xmlns:a16="http://schemas.microsoft.com/office/drawing/2014/main" id="{6464B5A6-C5D9-1232-FCC3-8B9C9BD4D4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33AE3-8BFD-C6A3-E71A-84F247598E89}"/>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238841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4D311-68E7-E287-B1C7-B3CFBA8EE0C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EA8624-3E47-3E29-4ACE-45656D2DE85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2674FAF-8C7E-67F1-89CA-745831CAB6C1}"/>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5" name="Footer Placeholder 4">
            <a:extLst>
              <a:ext uri="{FF2B5EF4-FFF2-40B4-BE49-F238E27FC236}">
                <a16:creationId xmlns:a16="http://schemas.microsoft.com/office/drawing/2014/main" id="{C147327F-2FD7-BFD5-9207-0C81A59598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B9B54B-3865-6F6B-6454-A8E18B4C6079}"/>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1007260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9E07F6-82F0-899E-5A46-93F5A50CB2A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019A2A2-DD53-CD10-8B73-D853E1C98DC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572070-56BE-6DF9-4ADA-50B04C13919A}"/>
              </a:ext>
            </a:extLst>
          </p:cNvPr>
          <p:cNvSpPr>
            <a:spLocks noGrp="1"/>
          </p:cNvSpPr>
          <p:nvPr>
            <p:ph type="dt" sz="half" idx="10"/>
          </p:nvPr>
        </p:nvSpPr>
        <p:spPr/>
        <p:txBody>
          <a:bodyPr/>
          <a:lstStyle/>
          <a:p>
            <a:fld id="{EFA0FFCE-63C6-E14F-9A4F-8CB56BABFAB6}" type="datetimeFigureOut">
              <a:rPr lang="en-US" smtClean="0"/>
              <a:t>2/18/25</a:t>
            </a:fld>
            <a:endParaRPr lang="en-US"/>
          </a:p>
        </p:txBody>
      </p:sp>
      <p:sp>
        <p:nvSpPr>
          <p:cNvPr id="5" name="Footer Placeholder 4">
            <a:extLst>
              <a:ext uri="{FF2B5EF4-FFF2-40B4-BE49-F238E27FC236}">
                <a16:creationId xmlns:a16="http://schemas.microsoft.com/office/drawing/2014/main" id="{E3772A91-635D-7696-1EF2-26C23A6BB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F2EFA8-8713-077B-F18A-073E3350CC3B}"/>
              </a:ext>
            </a:extLst>
          </p:cNvPr>
          <p:cNvSpPr>
            <a:spLocks noGrp="1"/>
          </p:cNvSpPr>
          <p:nvPr>
            <p:ph type="sldNum" sz="quarter" idx="12"/>
          </p:nvPr>
        </p:nvSpPr>
        <p:spPr/>
        <p:txBody>
          <a:bodyPr/>
          <a:lstStyle/>
          <a:p>
            <a:fld id="{338434BB-0B8A-4D4C-85AF-FB2B5E2C4DA7}" type="slidenum">
              <a:rPr lang="en-US" smtClean="0"/>
              <a:t>‹#›</a:t>
            </a:fld>
            <a:endParaRPr lang="en-US"/>
          </a:p>
        </p:txBody>
      </p:sp>
    </p:spTree>
    <p:extLst>
      <p:ext uri="{BB962C8B-B14F-4D97-AF65-F5344CB8AC3E}">
        <p14:creationId xmlns:p14="http://schemas.microsoft.com/office/powerpoint/2010/main" val="4293752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7BC77A-2020-7A0F-ACD9-566BE8D3FE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FA56ECA-E80B-5980-A7B6-7BA8B3A569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629C45-96D2-D430-F787-4D275BC7A7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0FFCE-63C6-E14F-9A4F-8CB56BABFAB6}" type="datetimeFigureOut">
              <a:rPr lang="en-US" smtClean="0"/>
              <a:t>2/18/25</a:t>
            </a:fld>
            <a:endParaRPr lang="en-US"/>
          </a:p>
        </p:txBody>
      </p:sp>
      <p:sp>
        <p:nvSpPr>
          <p:cNvPr id="5" name="Footer Placeholder 4">
            <a:extLst>
              <a:ext uri="{FF2B5EF4-FFF2-40B4-BE49-F238E27FC236}">
                <a16:creationId xmlns:a16="http://schemas.microsoft.com/office/drawing/2014/main" id="{8572D831-1171-E266-2439-3B256665DB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74C1CF-4183-CEB9-25A0-305A835E18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434BB-0B8A-4D4C-85AF-FB2B5E2C4DA7}" type="slidenum">
              <a:rPr lang="en-US" smtClean="0"/>
              <a:t>‹#›</a:t>
            </a:fld>
            <a:endParaRPr lang="en-US"/>
          </a:p>
        </p:txBody>
      </p:sp>
    </p:spTree>
    <p:extLst>
      <p:ext uri="{BB962C8B-B14F-4D97-AF65-F5344CB8AC3E}">
        <p14:creationId xmlns:p14="http://schemas.microsoft.com/office/powerpoint/2010/main" val="866089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EF698816-0A72-D3CE-6057-47C15B7E647D}"/>
              </a:ext>
            </a:extLst>
          </p:cNvPr>
          <p:cNvPicPr>
            <a:picLocks noChangeAspect="1"/>
          </p:cNvPicPr>
          <p:nvPr/>
        </p:nvPicPr>
        <p:blipFill>
          <a:blip r:embed="rId2"/>
          <a:stretch>
            <a:fillRect/>
          </a:stretch>
        </p:blipFill>
        <p:spPr>
          <a:xfrm>
            <a:off x="224424" y="0"/>
            <a:ext cx="11743152" cy="6858000"/>
          </a:xfrm>
          <a:prstGeom prst="rect">
            <a:avLst/>
          </a:prstGeom>
        </p:spPr>
      </p:pic>
      <p:sp>
        <p:nvSpPr>
          <p:cNvPr id="35" name="TextBox 34">
            <a:extLst>
              <a:ext uri="{FF2B5EF4-FFF2-40B4-BE49-F238E27FC236}">
                <a16:creationId xmlns:a16="http://schemas.microsoft.com/office/drawing/2014/main" id="{EA940276-52A9-68C3-DAB0-F8EB85F3C3D0}"/>
              </a:ext>
            </a:extLst>
          </p:cNvPr>
          <p:cNvSpPr txBox="1"/>
          <p:nvPr/>
        </p:nvSpPr>
        <p:spPr>
          <a:xfrm>
            <a:off x="1408670" y="1447741"/>
            <a:ext cx="9115168" cy="4591513"/>
          </a:xfrm>
          <a:prstGeom prst="rect">
            <a:avLst/>
          </a:prstGeom>
          <a:noFill/>
        </p:spPr>
        <p:txBody>
          <a:bodyPr wrap="square" rtlCol="0">
            <a:spAutoFit/>
          </a:bodyPr>
          <a:lstStyle/>
          <a:p>
            <a:pPr algn="ctr"/>
            <a:r>
              <a:rPr lang="en-AU" sz="4800" dirty="0">
                <a:latin typeface="Avenir Book" panose="02000503020000020003" pitchFamily="2" charset="0"/>
              </a:rPr>
              <a:t>Designing assessment tasks for the new study design</a:t>
            </a:r>
          </a:p>
          <a:p>
            <a:pPr algn="ctr"/>
            <a:endParaRPr lang="en-AU" sz="4800" dirty="0">
              <a:latin typeface="Avenir Book" panose="02000503020000020003" pitchFamily="2" charset="0"/>
            </a:endParaRPr>
          </a:p>
          <a:p>
            <a:pPr algn="ctr"/>
            <a:r>
              <a:rPr lang="en-AU" sz="2800" dirty="0">
                <a:latin typeface="Avenir Book" panose="02000503020000020003" pitchFamily="2" charset="0"/>
              </a:rPr>
              <a:t>STAV VCE Chemistry conference 2025</a:t>
            </a:r>
          </a:p>
          <a:p>
            <a:pPr algn="ctr"/>
            <a:endParaRPr lang="en-AU" sz="3600" dirty="0">
              <a:latin typeface="Avenir Book" panose="02000503020000020003" pitchFamily="2" charset="0"/>
            </a:endParaRPr>
          </a:p>
          <a:p>
            <a:pPr algn="ctr">
              <a:lnSpc>
                <a:spcPct val="150000"/>
              </a:lnSpc>
            </a:pPr>
            <a:r>
              <a:rPr lang="en-US" sz="2800" dirty="0">
                <a:latin typeface="Avenir Book" panose="02000503020000020003" pitchFamily="2" charset="0"/>
              </a:rPr>
              <a:t>Dr Adele Hudson    Braemar College</a:t>
            </a:r>
          </a:p>
          <a:p>
            <a:pPr algn="ctr">
              <a:lnSpc>
                <a:spcPct val="150000"/>
              </a:lnSpc>
            </a:pPr>
            <a:r>
              <a:rPr lang="en-US" sz="2800" dirty="0">
                <a:latin typeface="Avenir Book" panose="02000503020000020003" pitchFamily="2" charset="0"/>
              </a:rPr>
              <a:t>Dr </a:t>
            </a:r>
            <a:r>
              <a:rPr lang="en-AU" sz="2800" dirty="0" err="1">
                <a:latin typeface="Avenir Book" panose="02000503020000020003" pitchFamily="2" charset="0"/>
              </a:rPr>
              <a:t>Kshitija</a:t>
            </a:r>
            <a:r>
              <a:rPr lang="en-US" sz="2800" dirty="0">
                <a:latin typeface="Avenir Book" panose="02000503020000020003" pitchFamily="2" charset="0"/>
              </a:rPr>
              <a:t> </a:t>
            </a:r>
            <a:r>
              <a:rPr lang="en-US" sz="2800" dirty="0" err="1">
                <a:latin typeface="Avenir Book" panose="02000503020000020003" pitchFamily="2" charset="0"/>
              </a:rPr>
              <a:t>Dhuna</a:t>
            </a:r>
            <a:r>
              <a:rPr lang="en-US" sz="2800" dirty="0">
                <a:latin typeface="Avenir Book" panose="02000503020000020003" pitchFamily="2" charset="0"/>
              </a:rPr>
              <a:t>      Aitken College</a:t>
            </a:r>
            <a:endParaRPr lang="en-AU" sz="2800" dirty="0">
              <a:latin typeface="Avenir Book" panose="02000503020000020003" pitchFamily="2" charset="0"/>
            </a:endParaRPr>
          </a:p>
        </p:txBody>
      </p:sp>
    </p:spTree>
    <p:extLst>
      <p:ext uri="{BB962C8B-B14F-4D97-AF65-F5344CB8AC3E}">
        <p14:creationId xmlns:p14="http://schemas.microsoft.com/office/powerpoint/2010/main" val="295347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B145AAFE-1777-5DFC-A2F2-14649C06A544}"/>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74D31B2C-AFAC-817F-63EC-F031CD9EC790}"/>
              </a:ext>
            </a:extLst>
          </p:cNvPr>
          <p:cNvSpPr txBox="1"/>
          <p:nvPr/>
        </p:nvSpPr>
        <p:spPr>
          <a:xfrm>
            <a:off x="2360141" y="2102648"/>
            <a:ext cx="7805352" cy="2308324"/>
          </a:xfrm>
          <a:prstGeom prst="rect">
            <a:avLst/>
          </a:prstGeom>
          <a:noFill/>
        </p:spPr>
        <p:txBody>
          <a:bodyPr wrap="square" rtlCol="0">
            <a:spAutoFit/>
          </a:bodyPr>
          <a:lstStyle/>
          <a:p>
            <a:r>
              <a:rPr lang="en-AU" sz="4800" dirty="0">
                <a:effectLst/>
                <a:latin typeface="Helvetica Neue" panose="02000503000000020004" pitchFamily="2" charset="0"/>
              </a:rPr>
              <a:t>we value what we measure</a:t>
            </a:r>
          </a:p>
          <a:p>
            <a:endParaRPr lang="en-AU" sz="4800" dirty="0">
              <a:effectLst/>
              <a:latin typeface="Helvetica Neue" panose="02000503000000020004" pitchFamily="2" charset="0"/>
            </a:endParaRPr>
          </a:p>
          <a:p>
            <a:r>
              <a:rPr lang="en-AU" sz="4800" dirty="0">
                <a:effectLst/>
                <a:latin typeface="Helvetica Neue" panose="02000503000000020004" pitchFamily="2" charset="0"/>
              </a:rPr>
              <a:t>we measure what we value</a:t>
            </a:r>
          </a:p>
        </p:txBody>
      </p:sp>
    </p:spTree>
    <p:extLst>
      <p:ext uri="{BB962C8B-B14F-4D97-AF65-F5344CB8AC3E}">
        <p14:creationId xmlns:p14="http://schemas.microsoft.com/office/powerpoint/2010/main" val="3658950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491BDE47-889C-EE50-F697-C36A865588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5D737E-BC30-EEEE-0354-7ABCB2A9E735}"/>
              </a:ext>
            </a:extLst>
          </p:cNvPr>
          <p:cNvPicPr>
            <a:picLocks noChangeAspect="1"/>
          </p:cNvPicPr>
          <p:nvPr/>
        </p:nvPicPr>
        <p:blipFill>
          <a:blip r:embed="rId2"/>
          <a:stretch>
            <a:fillRect/>
          </a:stretch>
        </p:blipFill>
        <p:spPr>
          <a:xfrm>
            <a:off x="224424" y="0"/>
            <a:ext cx="11761630" cy="6868791"/>
          </a:xfrm>
          <a:prstGeom prst="rect">
            <a:avLst/>
          </a:prstGeom>
        </p:spPr>
      </p:pic>
      <p:sp>
        <p:nvSpPr>
          <p:cNvPr id="35" name="TextBox 34">
            <a:extLst>
              <a:ext uri="{FF2B5EF4-FFF2-40B4-BE49-F238E27FC236}">
                <a16:creationId xmlns:a16="http://schemas.microsoft.com/office/drawing/2014/main" id="{7A7F6E37-FC38-8EEB-D912-6E771151141F}"/>
              </a:ext>
            </a:extLst>
          </p:cNvPr>
          <p:cNvSpPr txBox="1"/>
          <p:nvPr/>
        </p:nvSpPr>
        <p:spPr>
          <a:xfrm>
            <a:off x="1307757" y="1536174"/>
            <a:ext cx="9996616" cy="3046988"/>
          </a:xfrm>
          <a:prstGeom prst="rect">
            <a:avLst/>
          </a:prstGeom>
          <a:noFill/>
        </p:spPr>
        <p:txBody>
          <a:bodyPr wrap="square" rtlCol="0">
            <a:spAutoFit/>
          </a:bodyPr>
          <a:lstStyle/>
          <a:p>
            <a:pPr algn="ctr"/>
            <a:r>
              <a:rPr lang="en-AU" sz="4800" dirty="0">
                <a:latin typeface="Avenir Book" panose="02000503020000020003" pitchFamily="2" charset="0"/>
              </a:rPr>
              <a:t>What is our focus in our classroom?</a:t>
            </a:r>
          </a:p>
          <a:p>
            <a:pPr algn="ctr"/>
            <a:endParaRPr lang="en-AU" sz="4800" dirty="0">
              <a:latin typeface="Avenir Book" panose="02000503020000020003" pitchFamily="2" charset="0"/>
            </a:endParaRPr>
          </a:p>
          <a:p>
            <a:pPr algn="ctr"/>
            <a:endParaRPr lang="en-AU" sz="4800" dirty="0">
              <a:latin typeface="Avenir Book" panose="02000503020000020003" pitchFamily="2" charset="0"/>
            </a:endParaRPr>
          </a:p>
          <a:p>
            <a:pPr algn="ctr"/>
            <a:endParaRPr lang="en-AU" sz="4800" dirty="0">
              <a:latin typeface="Avenir Book" panose="02000503020000020003" pitchFamily="2" charset="0"/>
            </a:endParaRPr>
          </a:p>
        </p:txBody>
      </p:sp>
    </p:spTree>
    <p:extLst>
      <p:ext uri="{BB962C8B-B14F-4D97-AF65-F5344CB8AC3E}">
        <p14:creationId xmlns:p14="http://schemas.microsoft.com/office/powerpoint/2010/main" val="1635780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69032A8E-18D1-26E6-C8CA-D340E6255D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C3FFEC-5634-2226-7D78-6ED3CCCF049F}"/>
              </a:ext>
            </a:extLst>
          </p:cNvPr>
          <p:cNvPicPr>
            <a:picLocks noChangeAspect="1"/>
          </p:cNvPicPr>
          <p:nvPr/>
        </p:nvPicPr>
        <p:blipFill>
          <a:blip r:embed="rId2"/>
          <a:stretch>
            <a:fillRect/>
          </a:stretch>
        </p:blipFill>
        <p:spPr>
          <a:xfrm>
            <a:off x="224424" y="0"/>
            <a:ext cx="11761630" cy="6868791"/>
          </a:xfrm>
          <a:prstGeom prst="rect">
            <a:avLst/>
          </a:prstGeom>
        </p:spPr>
      </p:pic>
      <p:sp>
        <p:nvSpPr>
          <p:cNvPr id="35" name="TextBox 34">
            <a:extLst>
              <a:ext uri="{FF2B5EF4-FFF2-40B4-BE49-F238E27FC236}">
                <a16:creationId xmlns:a16="http://schemas.microsoft.com/office/drawing/2014/main" id="{D0CD1274-EFCB-417B-E0C4-E1E27BB31C94}"/>
              </a:ext>
            </a:extLst>
          </p:cNvPr>
          <p:cNvSpPr txBox="1"/>
          <p:nvPr/>
        </p:nvSpPr>
        <p:spPr>
          <a:xfrm>
            <a:off x="1307757" y="1536174"/>
            <a:ext cx="9996616" cy="3539430"/>
          </a:xfrm>
          <a:prstGeom prst="rect">
            <a:avLst/>
          </a:prstGeom>
          <a:noFill/>
        </p:spPr>
        <p:txBody>
          <a:bodyPr wrap="square" rtlCol="0">
            <a:spAutoFit/>
          </a:bodyPr>
          <a:lstStyle/>
          <a:p>
            <a:pPr algn="ctr"/>
            <a:r>
              <a:rPr lang="en-AU" sz="4800" dirty="0">
                <a:latin typeface="Avenir Book" panose="02000503020000020003" pitchFamily="2" charset="0"/>
              </a:rPr>
              <a:t>What is our focus in our classroom?</a:t>
            </a:r>
          </a:p>
          <a:p>
            <a:pPr algn="ctr"/>
            <a:endParaRPr lang="en-AU" sz="4800" dirty="0">
              <a:latin typeface="Avenir Book" panose="02000503020000020003" pitchFamily="2" charset="0"/>
            </a:endParaRPr>
          </a:p>
          <a:p>
            <a:pPr marL="2057400" lvl="3" indent="-685800">
              <a:buFont typeface="Courier New" panose="02070309020205020404" pitchFamily="49" charset="0"/>
              <a:buChar char="o"/>
            </a:pPr>
            <a:r>
              <a:rPr lang="en-AU" sz="4000" dirty="0">
                <a:latin typeface="Avenir Book" panose="02000503020000020003" pitchFamily="2" charset="0"/>
              </a:rPr>
              <a:t>content</a:t>
            </a:r>
          </a:p>
          <a:p>
            <a:pPr marL="2057400" lvl="3" indent="-685800">
              <a:buFont typeface="Courier New" panose="02070309020205020404" pitchFamily="49" charset="0"/>
              <a:buChar char="o"/>
            </a:pPr>
            <a:r>
              <a:rPr lang="en-AU" sz="4000" dirty="0">
                <a:latin typeface="Avenir Book" panose="02000503020000020003" pitchFamily="2" charset="0"/>
              </a:rPr>
              <a:t>end of year exam</a:t>
            </a:r>
          </a:p>
          <a:p>
            <a:pPr algn="ctr"/>
            <a:endParaRPr lang="en-AU" sz="4800" dirty="0">
              <a:latin typeface="Avenir Book" panose="02000503020000020003" pitchFamily="2" charset="0"/>
            </a:endParaRPr>
          </a:p>
        </p:txBody>
      </p:sp>
    </p:spTree>
    <p:extLst>
      <p:ext uri="{BB962C8B-B14F-4D97-AF65-F5344CB8AC3E}">
        <p14:creationId xmlns:p14="http://schemas.microsoft.com/office/powerpoint/2010/main" val="1809879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C9715B57-5E60-410F-4882-6CF12FF6295B}"/>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925AB0FA-19DD-6F24-B10C-D33221F374F8}"/>
              </a:ext>
            </a:extLst>
          </p:cNvPr>
          <p:cNvPicPr>
            <a:picLocks noChangeAspect="1"/>
          </p:cNvPicPr>
          <p:nvPr/>
        </p:nvPicPr>
        <p:blipFill>
          <a:blip r:embed="rId2"/>
          <a:stretch>
            <a:fillRect/>
          </a:stretch>
        </p:blipFill>
        <p:spPr>
          <a:xfrm>
            <a:off x="224424" y="0"/>
            <a:ext cx="11743152" cy="6858000"/>
          </a:xfrm>
          <a:prstGeom prst="rect">
            <a:avLst/>
          </a:prstGeom>
        </p:spPr>
      </p:pic>
      <p:sp>
        <p:nvSpPr>
          <p:cNvPr id="35" name="TextBox 34">
            <a:extLst>
              <a:ext uri="{FF2B5EF4-FFF2-40B4-BE49-F238E27FC236}">
                <a16:creationId xmlns:a16="http://schemas.microsoft.com/office/drawing/2014/main" id="{0F3FC208-E93C-0B8C-06D9-0CEED959100E}"/>
              </a:ext>
            </a:extLst>
          </p:cNvPr>
          <p:cNvSpPr txBox="1"/>
          <p:nvPr/>
        </p:nvSpPr>
        <p:spPr>
          <a:xfrm>
            <a:off x="1058091" y="1668458"/>
            <a:ext cx="10106878" cy="3416320"/>
          </a:xfrm>
          <a:prstGeom prst="rect">
            <a:avLst/>
          </a:prstGeom>
          <a:noFill/>
        </p:spPr>
        <p:txBody>
          <a:bodyPr wrap="square" rtlCol="0">
            <a:spAutoFit/>
          </a:bodyPr>
          <a:lstStyle/>
          <a:p>
            <a:pPr algn="ctr"/>
            <a:r>
              <a:rPr lang="en-AU" sz="4000" dirty="0">
                <a:latin typeface="Avenir Book" panose="02000503020000020003" pitchFamily="2" charset="0"/>
              </a:rPr>
              <a:t>Chemistry provides opportunity for students to strengthen critical thinking skills</a:t>
            </a:r>
            <a:endParaRPr lang="en-AU" sz="2800" dirty="0">
              <a:latin typeface="Avenir Book" panose="02000503020000020003" pitchFamily="2" charset="0"/>
            </a:endParaRPr>
          </a:p>
          <a:p>
            <a:pPr algn="ctr"/>
            <a:endParaRPr lang="en-AU" sz="2800" dirty="0">
              <a:latin typeface="Avenir Book" panose="02000503020000020003" pitchFamily="2" charset="0"/>
            </a:endParaRPr>
          </a:p>
          <a:p>
            <a:pPr marL="571500" indent="-571500">
              <a:buFont typeface="Arial" panose="020B0604020202020204" pitchFamily="34" charset="0"/>
              <a:buChar char="•"/>
            </a:pPr>
            <a:r>
              <a:rPr lang="en-AU" sz="3600" b="1" dirty="0">
                <a:effectLst/>
                <a:latin typeface="Helvetica Neue" panose="02000503000000020004" pitchFamily="2" charset="0"/>
              </a:rPr>
              <a:t>question, analyse, interpret, evaluate and make a judgement</a:t>
            </a:r>
            <a:r>
              <a:rPr lang="en-AU" sz="3600" dirty="0">
                <a:effectLst/>
                <a:latin typeface="Helvetica Neue" panose="02000503000000020004" pitchFamily="2" charset="0"/>
              </a:rPr>
              <a:t> about what they read, hear, say, or write</a:t>
            </a:r>
          </a:p>
        </p:txBody>
      </p:sp>
    </p:spTree>
    <p:extLst>
      <p:ext uri="{BB962C8B-B14F-4D97-AF65-F5344CB8AC3E}">
        <p14:creationId xmlns:p14="http://schemas.microsoft.com/office/powerpoint/2010/main" val="3809877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D6596C4D-372E-D279-446B-A04ABBD446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F9832A-6209-AA08-BA91-DBEF1B25D5E4}"/>
              </a:ext>
            </a:extLst>
          </p:cNvPr>
          <p:cNvSpPr txBox="1"/>
          <p:nvPr/>
        </p:nvSpPr>
        <p:spPr>
          <a:xfrm>
            <a:off x="1110342" y="924476"/>
            <a:ext cx="10711543" cy="3570208"/>
          </a:xfrm>
          <a:prstGeom prst="rect">
            <a:avLst/>
          </a:prstGeom>
          <a:noFill/>
        </p:spPr>
        <p:txBody>
          <a:bodyPr wrap="square" rtlCol="0">
            <a:spAutoFit/>
          </a:bodyPr>
          <a:lstStyle/>
          <a:p>
            <a:r>
              <a:rPr lang="en-AU" sz="4000" dirty="0">
                <a:latin typeface="Avenir Book" panose="02000503020000020003" pitchFamily="2" charset="0"/>
              </a:rPr>
              <a:t>VCAA Chemistry exam increasingly measures students‘ ability to think critically</a:t>
            </a:r>
          </a:p>
          <a:p>
            <a:pPr algn="ctr">
              <a:spcAft>
                <a:spcPts val="600"/>
              </a:spcAft>
            </a:pPr>
            <a:endParaRPr lang="en-AU" sz="2800" dirty="0">
              <a:latin typeface="Avenir Book" panose="02000503020000020003" pitchFamily="2" charset="0"/>
            </a:endParaRPr>
          </a:p>
          <a:p>
            <a:pPr marL="571500" indent="-571500">
              <a:spcAft>
                <a:spcPts val="600"/>
              </a:spcAft>
              <a:buFont typeface="Arial" panose="020B0604020202020204" pitchFamily="34" charset="0"/>
              <a:buChar char="•"/>
            </a:pPr>
            <a:r>
              <a:rPr lang="en-AU" sz="3600" b="1" dirty="0">
                <a:effectLst/>
                <a:latin typeface="Helvetica Neue" panose="02000503000000020004" pitchFamily="2" charset="0"/>
              </a:rPr>
              <a:t>Students need to be able to apply their knowledge to unfamiliar contexts.</a:t>
            </a:r>
          </a:p>
          <a:p>
            <a:pPr marL="571500" indent="-571500">
              <a:spcAft>
                <a:spcPts val="600"/>
              </a:spcAft>
              <a:buFont typeface="Arial" panose="020B0604020202020204" pitchFamily="34" charset="0"/>
              <a:buChar char="•"/>
            </a:pPr>
            <a:r>
              <a:rPr lang="en-AU" sz="3600" b="1" dirty="0">
                <a:effectLst/>
                <a:latin typeface="Helvetica Neue" panose="02000503000000020004" pitchFamily="2" charset="0"/>
              </a:rPr>
              <a:t>Interpret </a:t>
            </a:r>
            <a:r>
              <a:rPr lang="en-AU" sz="3600" b="1" dirty="0">
                <a:latin typeface="Helvetica Neue" panose="02000503000000020004" pitchFamily="2" charset="0"/>
              </a:rPr>
              <a:t>problems with a chemistry lens</a:t>
            </a:r>
            <a:endParaRPr lang="en-AU" sz="3600" b="1" dirty="0">
              <a:effectLst/>
              <a:latin typeface="Helvetica Neue" panose="02000503000000020004" pitchFamily="2" charset="0"/>
            </a:endParaRPr>
          </a:p>
        </p:txBody>
      </p:sp>
    </p:spTree>
    <p:extLst>
      <p:ext uri="{BB962C8B-B14F-4D97-AF65-F5344CB8AC3E}">
        <p14:creationId xmlns:p14="http://schemas.microsoft.com/office/powerpoint/2010/main" val="2890468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1D59CE4B-413E-96A5-7C3B-431A8DF3D8F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24B07E-3718-FB10-F32D-690E7809C08B}"/>
              </a:ext>
            </a:extLst>
          </p:cNvPr>
          <p:cNvPicPr>
            <a:picLocks noChangeAspect="1"/>
          </p:cNvPicPr>
          <p:nvPr/>
        </p:nvPicPr>
        <p:blipFill>
          <a:blip r:embed="rId2"/>
          <a:stretch>
            <a:fillRect/>
          </a:stretch>
        </p:blipFill>
        <p:spPr>
          <a:xfrm>
            <a:off x="224424" y="0"/>
            <a:ext cx="11761630" cy="6868791"/>
          </a:xfrm>
          <a:prstGeom prst="rect">
            <a:avLst/>
          </a:prstGeom>
        </p:spPr>
      </p:pic>
      <p:sp>
        <p:nvSpPr>
          <p:cNvPr id="2" name="TextBox 1">
            <a:extLst>
              <a:ext uri="{FF2B5EF4-FFF2-40B4-BE49-F238E27FC236}">
                <a16:creationId xmlns:a16="http://schemas.microsoft.com/office/drawing/2014/main" id="{8A9BA8DD-C6B6-D8AD-CAEF-598A692ACF9E}"/>
              </a:ext>
            </a:extLst>
          </p:cNvPr>
          <p:cNvSpPr txBox="1"/>
          <p:nvPr/>
        </p:nvSpPr>
        <p:spPr>
          <a:xfrm>
            <a:off x="2573382" y="810288"/>
            <a:ext cx="7341326" cy="1323439"/>
          </a:xfrm>
          <a:prstGeom prst="rect">
            <a:avLst/>
          </a:prstGeom>
          <a:noFill/>
        </p:spPr>
        <p:txBody>
          <a:bodyPr wrap="square" rtlCol="0">
            <a:spAutoFit/>
          </a:bodyPr>
          <a:lstStyle/>
          <a:p>
            <a:pPr algn="ctr"/>
            <a:r>
              <a:rPr lang="en-AU" sz="4000" dirty="0">
                <a:latin typeface="Avenir Book" panose="02000503020000020003" pitchFamily="2" charset="0"/>
              </a:rPr>
              <a:t>PISA framework for designing assessment tasks</a:t>
            </a:r>
          </a:p>
        </p:txBody>
      </p:sp>
      <p:graphicFrame>
        <p:nvGraphicFramePr>
          <p:cNvPr id="7" name="Diagram 6">
            <a:extLst>
              <a:ext uri="{FF2B5EF4-FFF2-40B4-BE49-F238E27FC236}">
                <a16:creationId xmlns:a16="http://schemas.microsoft.com/office/drawing/2014/main" id="{8D40682D-B037-4A58-9815-29A9B5578740}"/>
              </a:ext>
            </a:extLst>
          </p:cNvPr>
          <p:cNvGraphicFramePr/>
          <p:nvPr>
            <p:extLst>
              <p:ext uri="{D42A27DB-BD31-4B8C-83A1-F6EECF244321}">
                <p14:modId xmlns:p14="http://schemas.microsoft.com/office/powerpoint/2010/main" val="1999505176"/>
              </p:ext>
            </p:extLst>
          </p:nvPr>
        </p:nvGraphicFramePr>
        <p:xfrm>
          <a:off x="2715975" y="2133727"/>
          <a:ext cx="7695122" cy="48855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206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F3AACA2E-A8D1-E537-FCAC-61A8AA824A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F1805F0-B70D-5FBF-4E83-BC7A125D1E1E}"/>
              </a:ext>
            </a:extLst>
          </p:cNvPr>
          <p:cNvPicPr>
            <a:picLocks noChangeAspect="1"/>
          </p:cNvPicPr>
          <p:nvPr/>
        </p:nvPicPr>
        <p:blipFill>
          <a:blip r:embed="rId2"/>
          <a:stretch>
            <a:fillRect/>
          </a:stretch>
        </p:blipFill>
        <p:spPr>
          <a:xfrm>
            <a:off x="224424" y="0"/>
            <a:ext cx="11761630" cy="6868791"/>
          </a:xfrm>
          <a:prstGeom prst="rect">
            <a:avLst/>
          </a:prstGeom>
        </p:spPr>
      </p:pic>
      <p:sp>
        <p:nvSpPr>
          <p:cNvPr id="2" name="TextBox 1">
            <a:extLst>
              <a:ext uri="{FF2B5EF4-FFF2-40B4-BE49-F238E27FC236}">
                <a16:creationId xmlns:a16="http://schemas.microsoft.com/office/drawing/2014/main" id="{B4EF8EC9-4E62-0CE2-2EF7-526804578932}"/>
              </a:ext>
            </a:extLst>
          </p:cNvPr>
          <p:cNvSpPr txBox="1"/>
          <p:nvPr/>
        </p:nvSpPr>
        <p:spPr>
          <a:xfrm>
            <a:off x="496389" y="897538"/>
            <a:ext cx="10933612" cy="5293757"/>
          </a:xfrm>
          <a:prstGeom prst="rect">
            <a:avLst/>
          </a:prstGeom>
          <a:noFill/>
        </p:spPr>
        <p:txBody>
          <a:bodyPr wrap="square" rtlCol="0">
            <a:spAutoFit/>
          </a:bodyPr>
          <a:lstStyle/>
          <a:p>
            <a:pPr algn="ctr"/>
            <a:r>
              <a:rPr lang="en-AU" sz="4000" dirty="0">
                <a:latin typeface="Avenir Book" panose="02000503020000020003" pitchFamily="2" charset="0"/>
              </a:rPr>
              <a:t>PISA framework for designing assessment tasks</a:t>
            </a:r>
          </a:p>
          <a:p>
            <a:pPr algn="ctr"/>
            <a:endParaRPr lang="en-AU" sz="2800" dirty="0">
              <a:latin typeface="Avenir Book" panose="02000503020000020003" pitchFamily="2" charset="0"/>
            </a:endParaRPr>
          </a:p>
          <a:p>
            <a:r>
              <a:rPr lang="en-AU" sz="3600" b="1" dirty="0">
                <a:effectLst/>
                <a:latin typeface="Avenir Book" panose="02000503020000020003" pitchFamily="2" charset="0"/>
              </a:rPr>
              <a:t>Formulating</a:t>
            </a:r>
          </a:p>
          <a:p>
            <a:pPr>
              <a:spcAft>
                <a:spcPts val="1200"/>
              </a:spcAft>
            </a:pPr>
            <a:r>
              <a:rPr lang="en-AU" sz="2400" dirty="0">
                <a:effectLst/>
                <a:latin typeface="Avenir Book" panose="02000503020000020003" pitchFamily="2" charset="0"/>
              </a:rPr>
              <a:t>Where students see that chemical understandings and principles can be applied to understand or resolve a particular problem presented. </a:t>
            </a:r>
          </a:p>
          <a:p>
            <a:pPr>
              <a:spcAft>
                <a:spcPts val="1200"/>
              </a:spcAft>
            </a:pPr>
            <a:r>
              <a:rPr lang="en-AU" sz="2400" dirty="0">
                <a:effectLst/>
                <a:latin typeface="Avenir Book" panose="02000503020000020003" pitchFamily="2" charset="0"/>
              </a:rPr>
              <a:t>They take a situation and transform it into a form amenable to chemical analysis by identifying the underlying chemistry principles. </a:t>
            </a:r>
          </a:p>
          <a:p>
            <a:pPr>
              <a:spcAft>
                <a:spcPts val="1200"/>
              </a:spcAft>
            </a:pPr>
            <a:r>
              <a:rPr lang="en-AU" sz="2400" dirty="0">
                <a:effectLst/>
                <a:latin typeface="Avenir Book" panose="02000503020000020003" pitchFamily="2" charset="0"/>
              </a:rPr>
              <a:t>They translate from a real‑world setting to the domain of chemistry and view the real‑world problem with the chemistry lens. They reason about and make sense of constraints and assumptions in the problem. </a:t>
            </a:r>
          </a:p>
          <a:p>
            <a:endParaRPr lang="en-AU" sz="3600" b="1" dirty="0">
              <a:effectLst/>
              <a:latin typeface="Helvetica Neue" panose="02000503000000020004" pitchFamily="2" charset="0"/>
            </a:endParaRPr>
          </a:p>
        </p:txBody>
      </p:sp>
    </p:spTree>
    <p:extLst>
      <p:ext uri="{BB962C8B-B14F-4D97-AF65-F5344CB8AC3E}">
        <p14:creationId xmlns:p14="http://schemas.microsoft.com/office/powerpoint/2010/main" val="3582818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AF5EADDF-F153-B042-9AA9-3CA6795422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B00EDD-8E55-56FB-CD8A-A74B3E4CD994}"/>
              </a:ext>
            </a:extLst>
          </p:cNvPr>
          <p:cNvPicPr>
            <a:picLocks noChangeAspect="1"/>
          </p:cNvPicPr>
          <p:nvPr/>
        </p:nvPicPr>
        <p:blipFill>
          <a:blip r:embed="rId2"/>
          <a:stretch>
            <a:fillRect/>
          </a:stretch>
        </p:blipFill>
        <p:spPr>
          <a:xfrm>
            <a:off x="224424" y="0"/>
            <a:ext cx="11761630" cy="6868791"/>
          </a:xfrm>
          <a:prstGeom prst="rect">
            <a:avLst/>
          </a:prstGeom>
        </p:spPr>
      </p:pic>
      <p:sp>
        <p:nvSpPr>
          <p:cNvPr id="2" name="TextBox 1">
            <a:extLst>
              <a:ext uri="{FF2B5EF4-FFF2-40B4-BE49-F238E27FC236}">
                <a16:creationId xmlns:a16="http://schemas.microsoft.com/office/drawing/2014/main" id="{7FF4FC90-86CE-853C-3B3C-3600A0D67EFE}"/>
              </a:ext>
            </a:extLst>
          </p:cNvPr>
          <p:cNvSpPr txBox="1"/>
          <p:nvPr/>
        </p:nvSpPr>
        <p:spPr>
          <a:xfrm>
            <a:off x="496389" y="897538"/>
            <a:ext cx="10933612" cy="4401205"/>
          </a:xfrm>
          <a:prstGeom prst="rect">
            <a:avLst/>
          </a:prstGeom>
          <a:noFill/>
        </p:spPr>
        <p:txBody>
          <a:bodyPr wrap="square" rtlCol="0">
            <a:spAutoFit/>
          </a:bodyPr>
          <a:lstStyle/>
          <a:p>
            <a:pPr algn="ctr"/>
            <a:r>
              <a:rPr lang="en-AU" sz="4000" dirty="0">
                <a:latin typeface="Avenir Book" panose="02000503020000020003" pitchFamily="2" charset="0"/>
              </a:rPr>
              <a:t>PISA framework for designing assessment tasks</a:t>
            </a:r>
          </a:p>
          <a:p>
            <a:pPr algn="ctr"/>
            <a:endParaRPr lang="en-AU" sz="2800" dirty="0">
              <a:latin typeface="Avenir Book" panose="02000503020000020003" pitchFamily="2" charset="0"/>
            </a:endParaRPr>
          </a:p>
          <a:p>
            <a:r>
              <a:rPr lang="en-AU" sz="3600" b="1" dirty="0">
                <a:effectLst/>
                <a:latin typeface="Avenir Book" panose="02000503020000020003" pitchFamily="2" charset="0"/>
              </a:rPr>
              <a:t>Employing</a:t>
            </a:r>
          </a:p>
          <a:p>
            <a:pPr>
              <a:spcAft>
                <a:spcPts val="1200"/>
              </a:spcAft>
            </a:pPr>
            <a:r>
              <a:rPr lang="en-AU" sz="2400" dirty="0">
                <a:effectLst/>
                <a:latin typeface="Avenir Book" panose="02000503020000020003" pitchFamily="2" charset="0"/>
              </a:rPr>
              <a:t>Once students have restructured the question and identified the underlying chemical principles, they employ strategies to solve the problem. </a:t>
            </a:r>
          </a:p>
          <a:p>
            <a:pPr>
              <a:spcAft>
                <a:spcPts val="1200"/>
              </a:spcAft>
            </a:pPr>
            <a:r>
              <a:rPr lang="en-AU" sz="2400" dirty="0">
                <a:effectLst/>
                <a:latin typeface="Avenir Book" panose="02000503020000020003" pitchFamily="2" charset="0"/>
              </a:rPr>
              <a:t>This could be through mathematical calculations, analysis of data, analysis of spectra, evaluation of processes with respect to green chemistry and sustainability goals. </a:t>
            </a:r>
          </a:p>
          <a:p>
            <a:endParaRPr lang="en-AU" sz="3600" b="1" dirty="0">
              <a:effectLst/>
              <a:latin typeface="Helvetica Neue" panose="02000503000000020004" pitchFamily="2" charset="0"/>
            </a:endParaRPr>
          </a:p>
        </p:txBody>
      </p:sp>
    </p:spTree>
    <p:extLst>
      <p:ext uri="{BB962C8B-B14F-4D97-AF65-F5344CB8AC3E}">
        <p14:creationId xmlns:p14="http://schemas.microsoft.com/office/powerpoint/2010/main" val="1643580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750DB381-4939-9503-361D-C673A229B1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AF1F31-4C3A-05A2-586F-977076BAD39F}"/>
              </a:ext>
            </a:extLst>
          </p:cNvPr>
          <p:cNvPicPr>
            <a:picLocks noChangeAspect="1"/>
          </p:cNvPicPr>
          <p:nvPr/>
        </p:nvPicPr>
        <p:blipFill>
          <a:blip r:embed="rId2"/>
          <a:stretch>
            <a:fillRect/>
          </a:stretch>
        </p:blipFill>
        <p:spPr>
          <a:xfrm>
            <a:off x="224424" y="0"/>
            <a:ext cx="11761630" cy="6868791"/>
          </a:xfrm>
          <a:prstGeom prst="rect">
            <a:avLst/>
          </a:prstGeom>
        </p:spPr>
      </p:pic>
      <p:sp>
        <p:nvSpPr>
          <p:cNvPr id="2" name="TextBox 1">
            <a:extLst>
              <a:ext uri="{FF2B5EF4-FFF2-40B4-BE49-F238E27FC236}">
                <a16:creationId xmlns:a16="http://schemas.microsoft.com/office/drawing/2014/main" id="{92957808-96D3-873B-D2FD-F5BBA3780512}"/>
              </a:ext>
            </a:extLst>
          </p:cNvPr>
          <p:cNvSpPr txBox="1"/>
          <p:nvPr/>
        </p:nvSpPr>
        <p:spPr>
          <a:xfrm>
            <a:off x="496389" y="897538"/>
            <a:ext cx="10933612" cy="5755422"/>
          </a:xfrm>
          <a:prstGeom prst="rect">
            <a:avLst/>
          </a:prstGeom>
          <a:noFill/>
        </p:spPr>
        <p:txBody>
          <a:bodyPr wrap="square" rtlCol="0">
            <a:spAutoFit/>
          </a:bodyPr>
          <a:lstStyle/>
          <a:p>
            <a:pPr algn="ctr"/>
            <a:r>
              <a:rPr lang="en-AU" sz="4000" dirty="0">
                <a:latin typeface="Avenir Book" panose="02000503020000020003" pitchFamily="2" charset="0"/>
              </a:rPr>
              <a:t>PISA framework for designing assessment tasks</a:t>
            </a:r>
          </a:p>
          <a:p>
            <a:pPr algn="ctr"/>
            <a:endParaRPr lang="en-AU" sz="2800" dirty="0">
              <a:latin typeface="Avenir Book" panose="02000503020000020003" pitchFamily="2" charset="0"/>
            </a:endParaRPr>
          </a:p>
          <a:p>
            <a:r>
              <a:rPr lang="en-AU" sz="3600" b="1" dirty="0">
                <a:effectLst/>
                <a:latin typeface="Avenir Book" panose="02000503020000020003" pitchFamily="2" charset="0"/>
              </a:rPr>
              <a:t>Interpreting</a:t>
            </a:r>
          </a:p>
          <a:p>
            <a:r>
              <a:rPr lang="en-AU" sz="2400" dirty="0">
                <a:effectLst/>
                <a:latin typeface="Avenir Book" panose="02000503020000020003" pitchFamily="2" charset="0"/>
              </a:rPr>
              <a:t>Interpreting involves reflecting upon the chemical solutions or results and interpreting them in the context of a problem or challenge. It involves applying chemical reasoning to evaluate solutions in relation to the context of the problem and determining whether the results are reasonable and make sense in the situation; determining also what to highlight when explaining the solution.</a:t>
            </a:r>
          </a:p>
          <a:p>
            <a:r>
              <a:rPr lang="en-AU" sz="2400" dirty="0">
                <a:latin typeface="Avenir Book" panose="02000503020000020003" pitchFamily="2" charset="0"/>
              </a:rPr>
              <a:t>Examples:</a:t>
            </a:r>
            <a:endParaRPr lang="en-AU" sz="2400" dirty="0">
              <a:effectLst/>
              <a:latin typeface="Avenir Book" panose="02000503020000020003" pitchFamily="2" charset="0"/>
            </a:endParaRPr>
          </a:p>
          <a:p>
            <a:pPr>
              <a:buFont typeface="Arial" panose="020B0604020202020204" pitchFamily="34" charset="0"/>
              <a:buChar char="•"/>
            </a:pPr>
            <a:r>
              <a:rPr lang="en-AU" sz="2400" dirty="0">
                <a:effectLst/>
                <a:latin typeface="Avenir Book" panose="02000503020000020003" pitchFamily="2" charset="0"/>
              </a:rPr>
              <a:t>evaluating the outcome in terms of the context;**</a:t>
            </a:r>
          </a:p>
          <a:p>
            <a:pPr>
              <a:buFont typeface="Arial" panose="020B0604020202020204" pitchFamily="34" charset="0"/>
              <a:buChar char="•"/>
            </a:pPr>
            <a:r>
              <a:rPr lang="en-AU" sz="2400" dirty="0">
                <a:effectLst/>
                <a:latin typeface="Avenir Book" panose="02000503020000020003" pitchFamily="2" charset="0"/>
              </a:rPr>
              <a:t>interpreting a chemical result back into the real-world context;</a:t>
            </a:r>
          </a:p>
          <a:p>
            <a:pPr>
              <a:buFont typeface="Arial" panose="020B0604020202020204" pitchFamily="34" charset="0"/>
              <a:buChar char="•"/>
            </a:pPr>
            <a:r>
              <a:rPr lang="en-AU" sz="2400" dirty="0">
                <a:effectLst/>
                <a:latin typeface="Avenir Book" panose="02000503020000020003" pitchFamily="2" charset="0"/>
              </a:rPr>
              <a:t>evaluating the reasonableness of a solution in the context of a real‑world problem;</a:t>
            </a:r>
          </a:p>
        </p:txBody>
      </p:sp>
    </p:spTree>
    <p:extLst>
      <p:ext uri="{BB962C8B-B14F-4D97-AF65-F5344CB8AC3E}">
        <p14:creationId xmlns:p14="http://schemas.microsoft.com/office/powerpoint/2010/main" val="1855414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2AFF28DA-4F21-68F1-0657-B670C5D2CD7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224D98-E8EF-A32E-2804-93085317C6BB}"/>
              </a:ext>
            </a:extLst>
          </p:cNvPr>
          <p:cNvPicPr>
            <a:picLocks noChangeAspect="1"/>
          </p:cNvPicPr>
          <p:nvPr/>
        </p:nvPicPr>
        <p:blipFill>
          <a:blip r:embed="rId2"/>
          <a:stretch>
            <a:fillRect/>
          </a:stretch>
        </p:blipFill>
        <p:spPr>
          <a:xfrm>
            <a:off x="115615" y="-24218"/>
            <a:ext cx="11918830" cy="6882218"/>
          </a:xfrm>
          <a:prstGeom prst="rect">
            <a:avLst/>
          </a:prstGeom>
        </p:spPr>
      </p:pic>
      <p:sp>
        <p:nvSpPr>
          <p:cNvPr id="2" name="TextBox 1">
            <a:extLst>
              <a:ext uri="{FF2B5EF4-FFF2-40B4-BE49-F238E27FC236}">
                <a16:creationId xmlns:a16="http://schemas.microsoft.com/office/drawing/2014/main" id="{7C0321EC-4BD7-9FAF-721F-28C9C61C675B}"/>
              </a:ext>
            </a:extLst>
          </p:cNvPr>
          <p:cNvSpPr txBox="1"/>
          <p:nvPr/>
        </p:nvSpPr>
        <p:spPr>
          <a:xfrm>
            <a:off x="740228" y="885287"/>
            <a:ext cx="10711543" cy="5693866"/>
          </a:xfrm>
          <a:prstGeom prst="rect">
            <a:avLst/>
          </a:prstGeom>
          <a:noFill/>
        </p:spPr>
        <p:txBody>
          <a:bodyPr wrap="square" rtlCol="0">
            <a:spAutoFit/>
          </a:bodyPr>
          <a:lstStyle/>
          <a:p>
            <a:r>
              <a:rPr lang="en-AU" sz="2800" b="1" dirty="0">
                <a:effectLst/>
                <a:latin typeface="Avenir Book" panose="02000503020000020003" pitchFamily="2" charset="0"/>
              </a:rPr>
              <a:t>Interpreting</a:t>
            </a:r>
            <a:endParaRPr lang="en-AU" sz="2800" dirty="0">
              <a:effectLst/>
              <a:latin typeface="Avenir Book" panose="02000503020000020003" pitchFamily="2" charset="0"/>
            </a:endParaRPr>
          </a:p>
          <a:p>
            <a:pPr>
              <a:buFont typeface="Arial" panose="020B0604020202020204" pitchFamily="34" charset="0"/>
              <a:buChar char="•"/>
            </a:pPr>
            <a:r>
              <a:rPr lang="en-AU" sz="2800" dirty="0">
                <a:effectLst/>
                <a:latin typeface="Avenir Book" panose="02000503020000020003" pitchFamily="2" charset="0"/>
              </a:rPr>
              <a:t>understanding how the real world impacts the outcomes and calculations of a chemical procedure or model in order to make contextual judgements about how the results should be adjusted or applied;</a:t>
            </a:r>
          </a:p>
          <a:p>
            <a:pPr>
              <a:buFont typeface="Arial" panose="020B0604020202020204" pitchFamily="34" charset="0"/>
              <a:buChar char="•"/>
            </a:pPr>
            <a:r>
              <a:rPr lang="en-AU" sz="2800" dirty="0">
                <a:effectLst/>
                <a:latin typeface="Avenir Book" panose="02000503020000020003" pitchFamily="2" charset="0"/>
              </a:rPr>
              <a:t>explaining why a result or conclusion does, or does not, make sense given the context of a problem;</a:t>
            </a:r>
          </a:p>
          <a:p>
            <a:pPr>
              <a:buFont typeface="Arial" panose="020B0604020202020204" pitchFamily="34" charset="0"/>
              <a:buChar char="•"/>
            </a:pPr>
            <a:r>
              <a:rPr lang="en-AU" sz="2800" dirty="0">
                <a:effectLst/>
                <a:latin typeface="Avenir Book" panose="02000503020000020003" pitchFamily="2" charset="0"/>
              </a:rPr>
              <a:t>understanding the extent and limits of the key findings </a:t>
            </a:r>
          </a:p>
          <a:p>
            <a:pPr>
              <a:buFont typeface="Arial" panose="020B0604020202020204" pitchFamily="34" charset="0"/>
              <a:buChar char="•"/>
            </a:pPr>
            <a:r>
              <a:rPr lang="en-AU" sz="2800" dirty="0">
                <a:effectLst/>
                <a:latin typeface="Avenir Book" panose="02000503020000020003" pitchFamily="2" charset="0"/>
              </a:rPr>
              <a:t>critiquing and identifying the limits of the model used to solve a problem; </a:t>
            </a:r>
          </a:p>
          <a:p>
            <a:pPr>
              <a:buFont typeface="Arial" panose="020B0604020202020204" pitchFamily="34" charset="0"/>
              <a:buChar char="•"/>
            </a:pPr>
            <a:r>
              <a:rPr lang="en-AU" sz="2800" dirty="0">
                <a:effectLst/>
                <a:latin typeface="Avenir Book" panose="02000503020000020003" pitchFamily="2" charset="0"/>
              </a:rPr>
              <a:t>using chemical thinking and computational thinking to make predictions, to provide evidence for arguments, to test and compare proposed solutions.</a:t>
            </a:r>
          </a:p>
        </p:txBody>
      </p:sp>
    </p:spTree>
    <p:extLst>
      <p:ext uri="{BB962C8B-B14F-4D97-AF65-F5344CB8AC3E}">
        <p14:creationId xmlns:p14="http://schemas.microsoft.com/office/powerpoint/2010/main" val="2878768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A81065EF-7FF6-677E-A5D3-B8980716637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E1486F6-BCB6-EB4E-07B8-27CE533E5181}"/>
              </a:ext>
            </a:extLst>
          </p:cNvPr>
          <p:cNvPicPr>
            <a:picLocks noChangeAspect="1"/>
          </p:cNvPicPr>
          <p:nvPr/>
        </p:nvPicPr>
        <p:blipFill>
          <a:blip r:embed="rId2"/>
          <a:stretch>
            <a:fillRect/>
          </a:stretch>
        </p:blipFill>
        <p:spPr>
          <a:xfrm>
            <a:off x="115615" y="-24218"/>
            <a:ext cx="11918830" cy="6882218"/>
          </a:xfrm>
          <a:prstGeom prst="rect">
            <a:avLst/>
          </a:prstGeom>
        </p:spPr>
      </p:pic>
      <p:sp>
        <p:nvSpPr>
          <p:cNvPr id="2" name="TextBox 1">
            <a:extLst>
              <a:ext uri="{FF2B5EF4-FFF2-40B4-BE49-F238E27FC236}">
                <a16:creationId xmlns:a16="http://schemas.microsoft.com/office/drawing/2014/main" id="{70642ED0-EC12-6CA5-71B6-3C6EB946A9C0}"/>
              </a:ext>
            </a:extLst>
          </p:cNvPr>
          <p:cNvSpPr txBox="1"/>
          <p:nvPr/>
        </p:nvSpPr>
        <p:spPr>
          <a:xfrm>
            <a:off x="1687285" y="1859340"/>
            <a:ext cx="9337766" cy="1569660"/>
          </a:xfrm>
          <a:prstGeom prst="rect">
            <a:avLst/>
          </a:prstGeom>
          <a:noFill/>
        </p:spPr>
        <p:txBody>
          <a:bodyPr wrap="square" rtlCol="0">
            <a:spAutoFit/>
          </a:bodyPr>
          <a:lstStyle/>
          <a:p>
            <a:pPr algn="ctr"/>
            <a:r>
              <a:rPr lang="en-AU" sz="3200" dirty="0">
                <a:latin typeface="Avenir Book" panose="02000503020000020003" pitchFamily="2" charset="0"/>
              </a:rPr>
              <a:t>In this session we will provide examples of SAC tasks which provide opportunities to develop skills in f</a:t>
            </a:r>
            <a:r>
              <a:rPr lang="en-AU" sz="3200" dirty="0">
                <a:effectLst/>
                <a:latin typeface="Avenir Book" panose="02000503020000020003" pitchFamily="2" charset="0"/>
              </a:rPr>
              <a:t>ormulating, employing </a:t>
            </a:r>
            <a:r>
              <a:rPr lang="en-AU" sz="3200" dirty="0">
                <a:latin typeface="Avenir Book" panose="02000503020000020003" pitchFamily="2" charset="0"/>
              </a:rPr>
              <a:t>and interpreting</a:t>
            </a:r>
            <a:endParaRPr lang="en-AU" sz="3200" dirty="0">
              <a:effectLst/>
              <a:latin typeface="Avenir Book" panose="02000503020000020003" pitchFamily="2" charset="0"/>
            </a:endParaRPr>
          </a:p>
        </p:txBody>
      </p:sp>
    </p:spTree>
    <p:extLst>
      <p:ext uri="{BB962C8B-B14F-4D97-AF65-F5344CB8AC3E}">
        <p14:creationId xmlns:p14="http://schemas.microsoft.com/office/powerpoint/2010/main" val="551583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C5912EBB-0D12-64FE-C953-B7CAFA723879}"/>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49B608D0-D23F-7D75-E556-EFBFD3F6EAE8}"/>
              </a:ext>
            </a:extLst>
          </p:cNvPr>
          <p:cNvPicPr>
            <a:picLocks noChangeAspect="1"/>
          </p:cNvPicPr>
          <p:nvPr/>
        </p:nvPicPr>
        <p:blipFill>
          <a:blip r:embed="rId2"/>
          <a:stretch>
            <a:fillRect/>
          </a:stretch>
        </p:blipFill>
        <p:spPr>
          <a:xfrm>
            <a:off x="224424" y="0"/>
            <a:ext cx="11743152" cy="6858000"/>
          </a:xfrm>
          <a:prstGeom prst="rect">
            <a:avLst/>
          </a:prstGeom>
        </p:spPr>
      </p:pic>
      <p:sp>
        <p:nvSpPr>
          <p:cNvPr id="35" name="TextBox 34">
            <a:extLst>
              <a:ext uri="{FF2B5EF4-FFF2-40B4-BE49-F238E27FC236}">
                <a16:creationId xmlns:a16="http://schemas.microsoft.com/office/drawing/2014/main" id="{84E33C6D-F2F7-47DC-0A22-2848DD2012E5}"/>
              </a:ext>
            </a:extLst>
          </p:cNvPr>
          <p:cNvSpPr txBox="1"/>
          <p:nvPr/>
        </p:nvSpPr>
        <p:spPr>
          <a:xfrm>
            <a:off x="641257" y="688743"/>
            <a:ext cx="10909485" cy="3231654"/>
          </a:xfrm>
          <a:prstGeom prst="rect">
            <a:avLst/>
          </a:prstGeom>
          <a:noFill/>
        </p:spPr>
        <p:txBody>
          <a:bodyPr wrap="square" rtlCol="0">
            <a:spAutoFit/>
          </a:bodyPr>
          <a:lstStyle/>
          <a:p>
            <a:pPr algn="ctr"/>
            <a:r>
              <a:rPr lang="en-AU" sz="4000" dirty="0">
                <a:latin typeface="Avenir Book" panose="02000503020000020003" pitchFamily="2" charset="0"/>
              </a:rPr>
              <a:t>These tasks embrace the broader aims of the Chemistry course including:</a:t>
            </a:r>
            <a:endParaRPr lang="en-AU" sz="2800" dirty="0">
              <a:latin typeface="Avenir Book" panose="02000503020000020003" pitchFamily="2" charset="0"/>
            </a:endParaRPr>
          </a:p>
          <a:p>
            <a:pPr algn="ctr"/>
            <a:endParaRPr lang="en-AU" sz="2800" dirty="0">
              <a:latin typeface="Avenir Book" panose="02000503020000020003" pitchFamily="2" charset="0"/>
            </a:endParaRPr>
          </a:p>
          <a:p>
            <a:r>
              <a:rPr lang="en-AU" sz="3200" dirty="0">
                <a:effectLst/>
                <a:latin typeface="Avenir Book" panose="02000503020000020003" pitchFamily="2" charset="0"/>
              </a:rPr>
              <a:t>develop attitudes that include curiosity, open-mindedness, creativity, flexibility, integrity, attention to detail and respect for evidence-based conclusions</a:t>
            </a:r>
          </a:p>
        </p:txBody>
      </p:sp>
    </p:spTree>
    <p:extLst>
      <p:ext uri="{BB962C8B-B14F-4D97-AF65-F5344CB8AC3E}">
        <p14:creationId xmlns:p14="http://schemas.microsoft.com/office/powerpoint/2010/main" val="2919297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DD708DC6-BEA6-4452-1A8B-484A72C4FFD2}"/>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0A2F68EA-B847-A503-0645-6D03C7F4ED49}"/>
              </a:ext>
            </a:extLst>
          </p:cNvPr>
          <p:cNvPicPr>
            <a:picLocks noChangeAspect="1"/>
          </p:cNvPicPr>
          <p:nvPr/>
        </p:nvPicPr>
        <p:blipFill>
          <a:blip r:embed="rId2"/>
          <a:stretch>
            <a:fillRect/>
          </a:stretch>
        </p:blipFill>
        <p:spPr>
          <a:xfrm>
            <a:off x="224424" y="0"/>
            <a:ext cx="11743152" cy="6858000"/>
          </a:xfrm>
          <a:prstGeom prst="rect">
            <a:avLst/>
          </a:prstGeom>
        </p:spPr>
      </p:pic>
      <p:sp>
        <p:nvSpPr>
          <p:cNvPr id="35" name="TextBox 34">
            <a:extLst>
              <a:ext uri="{FF2B5EF4-FFF2-40B4-BE49-F238E27FC236}">
                <a16:creationId xmlns:a16="http://schemas.microsoft.com/office/drawing/2014/main" id="{ADFA9052-8E48-193E-3145-6B7B15E0D7A9}"/>
              </a:ext>
            </a:extLst>
          </p:cNvPr>
          <p:cNvSpPr txBox="1"/>
          <p:nvPr/>
        </p:nvSpPr>
        <p:spPr>
          <a:xfrm>
            <a:off x="641257" y="714869"/>
            <a:ext cx="10909485" cy="2739211"/>
          </a:xfrm>
          <a:prstGeom prst="rect">
            <a:avLst/>
          </a:prstGeom>
          <a:noFill/>
        </p:spPr>
        <p:txBody>
          <a:bodyPr wrap="square" rtlCol="0">
            <a:spAutoFit/>
          </a:bodyPr>
          <a:lstStyle/>
          <a:p>
            <a:pPr algn="ctr"/>
            <a:r>
              <a:rPr lang="en-AU" sz="4000" dirty="0">
                <a:latin typeface="Avenir Book" panose="02000503020000020003" pitchFamily="2" charset="0"/>
              </a:rPr>
              <a:t>These tasks embrace the broader aims of the Chemistry course including:</a:t>
            </a:r>
            <a:endParaRPr lang="en-AU" sz="2800" dirty="0">
              <a:latin typeface="Avenir Book" panose="02000503020000020003" pitchFamily="2" charset="0"/>
            </a:endParaRPr>
          </a:p>
          <a:p>
            <a:pPr algn="ctr"/>
            <a:endParaRPr lang="en-AU" sz="2800" dirty="0">
              <a:latin typeface="Avenir Book" panose="02000503020000020003" pitchFamily="2" charset="0"/>
            </a:endParaRPr>
          </a:p>
          <a:p>
            <a:r>
              <a:rPr lang="en-AU" sz="3200" dirty="0">
                <a:effectLst/>
                <a:latin typeface="Avenir Book" panose="02000503020000020003" pitchFamily="2" charset="0"/>
              </a:rPr>
              <a:t>develop an informed and critical perspective, as local and global citizens, on contemporary science-based issues</a:t>
            </a:r>
          </a:p>
        </p:txBody>
      </p:sp>
    </p:spTree>
    <p:extLst>
      <p:ext uri="{BB962C8B-B14F-4D97-AF65-F5344CB8AC3E}">
        <p14:creationId xmlns:p14="http://schemas.microsoft.com/office/powerpoint/2010/main" val="623067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AFC304C9-2A66-B487-21A3-E60E63D1E86D}"/>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A6F2BE54-661D-E35C-C21C-59BD02A7D6E5}"/>
              </a:ext>
            </a:extLst>
          </p:cNvPr>
          <p:cNvPicPr>
            <a:picLocks noChangeAspect="1"/>
          </p:cNvPicPr>
          <p:nvPr/>
        </p:nvPicPr>
        <p:blipFill>
          <a:blip r:embed="rId2"/>
          <a:stretch>
            <a:fillRect/>
          </a:stretch>
        </p:blipFill>
        <p:spPr>
          <a:xfrm>
            <a:off x="224424" y="0"/>
            <a:ext cx="11743152" cy="6858000"/>
          </a:xfrm>
          <a:prstGeom prst="rect">
            <a:avLst/>
          </a:prstGeom>
        </p:spPr>
      </p:pic>
      <p:sp>
        <p:nvSpPr>
          <p:cNvPr id="35" name="TextBox 34">
            <a:extLst>
              <a:ext uri="{FF2B5EF4-FFF2-40B4-BE49-F238E27FC236}">
                <a16:creationId xmlns:a16="http://schemas.microsoft.com/office/drawing/2014/main" id="{F06E1376-8319-217A-13EF-5BC2E88E1C6C}"/>
              </a:ext>
            </a:extLst>
          </p:cNvPr>
          <p:cNvSpPr txBox="1"/>
          <p:nvPr/>
        </p:nvSpPr>
        <p:spPr>
          <a:xfrm>
            <a:off x="522512" y="714870"/>
            <a:ext cx="10909485" cy="3724096"/>
          </a:xfrm>
          <a:prstGeom prst="rect">
            <a:avLst/>
          </a:prstGeom>
          <a:noFill/>
        </p:spPr>
        <p:txBody>
          <a:bodyPr wrap="square" rtlCol="0">
            <a:spAutoFit/>
          </a:bodyPr>
          <a:lstStyle/>
          <a:p>
            <a:pPr algn="ctr"/>
            <a:r>
              <a:rPr lang="en-AU" sz="4000" dirty="0">
                <a:latin typeface="Avenir Book" panose="02000503020000020003" pitchFamily="2" charset="0"/>
              </a:rPr>
              <a:t>These tasks embrace the broader aims of the Chemistry course including:</a:t>
            </a:r>
            <a:endParaRPr lang="en-AU" sz="2800" dirty="0">
              <a:latin typeface="Avenir Book" panose="02000503020000020003" pitchFamily="2" charset="0"/>
            </a:endParaRPr>
          </a:p>
          <a:p>
            <a:pPr algn="ctr"/>
            <a:endParaRPr lang="en-AU" sz="2800" dirty="0">
              <a:latin typeface="Avenir Book" panose="02000503020000020003" pitchFamily="2" charset="0"/>
            </a:endParaRPr>
          </a:p>
          <a:p>
            <a:r>
              <a:rPr lang="en-AU" sz="3200" dirty="0">
                <a:effectLst/>
                <a:latin typeface="Avenir Book" panose="02000503020000020003" pitchFamily="2" charset="0"/>
              </a:rPr>
              <a:t>explain scientific processes and phenomena, and apply this understanding in familiar and unfamiliar situations, including personal, sociocultural, environmental and technological contexts</a:t>
            </a:r>
          </a:p>
        </p:txBody>
      </p:sp>
    </p:spTree>
    <p:extLst>
      <p:ext uri="{BB962C8B-B14F-4D97-AF65-F5344CB8AC3E}">
        <p14:creationId xmlns:p14="http://schemas.microsoft.com/office/powerpoint/2010/main" val="172542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AFE6C661-079B-717D-D793-170187105A3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BB691C-00FE-757D-9A02-8055C35E2205}"/>
              </a:ext>
            </a:extLst>
          </p:cNvPr>
          <p:cNvSpPr txBox="1"/>
          <p:nvPr/>
        </p:nvSpPr>
        <p:spPr>
          <a:xfrm>
            <a:off x="642658" y="937539"/>
            <a:ext cx="10906684" cy="5098832"/>
          </a:xfrm>
          <a:prstGeom prst="rect">
            <a:avLst/>
          </a:prstGeom>
          <a:noFill/>
        </p:spPr>
        <p:txBody>
          <a:bodyPr wrap="square" rtlCol="0">
            <a:spAutoFit/>
          </a:bodyPr>
          <a:lstStyle/>
          <a:p>
            <a:pPr lvl="0" hangingPunct="0">
              <a:spcBef>
                <a:spcPts val="400"/>
              </a:spcBef>
              <a:spcAft>
                <a:spcPts val="400"/>
              </a:spcAft>
              <a:tabLst>
                <a:tab pos="269875" algn="l"/>
              </a:tabLst>
            </a:pPr>
            <a:r>
              <a:rPr lang="en-AU" sz="2800" b="1" dirty="0">
                <a:effectLst/>
                <a:latin typeface="Avenir Book" panose="02000503020000020003" pitchFamily="2" charset="0"/>
                <a:ea typeface="Times New Roman" panose="02020603050405020304" pitchFamily="18" charset="0"/>
                <a:cs typeface="Arial" panose="020B0604020202020204" pitchFamily="34" charset="0"/>
              </a:rPr>
              <a:t>Unit 3&amp;4 Assessment Tasks</a:t>
            </a:r>
          </a:p>
          <a:p>
            <a:pPr marL="342900" lvl="0" indent="-342900" hangingPunct="0">
              <a:spcBef>
                <a:spcPts val="400"/>
              </a:spcBef>
              <a:spcAft>
                <a:spcPts val="400"/>
              </a:spcAft>
              <a:buFont typeface="Symbol" pitchFamily="2" charset="2"/>
              <a:buChar char=""/>
              <a:tabLst>
                <a:tab pos="269875" algn="l"/>
              </a:tabLst>
            </a:pPr>
            <a:r>
              <a:rPr lang="en-AU" sz="2400" dirty="0">
                <a:effectLst/>
                <a:latin typeface="Avenir Book" panose="02000503020000020003" pitchFamily="2" charset="0"/>
                <a:ea typeface="Times New Roman" panose="02020603050405020304" pitchFamily="18" charset="0"/>
                <a:cs typeface="Arial" panose="020B0604020202020204" pitchFamily="34" charset="0"/>
              </a:rPr>
              <a:t>comparison and evaluation of chemical concepts, methodologies and methods, and findings from at least two practical activities</a:t>
            </a:r>
          </a:p>
          <a:p>
            <a:pPr marL="342900" lvl="0" indent="-342900" hangingPunct="0">
              <a:spcBef>
                <a:spcPts val="400"/>
              </a:spcBef>
              <a:spcAft>
                <a:spcPts val="400"/>
              </a:spcAft>
              <a:buFont typeface="Symbol" pitchFamily="2" charset="2"/>
              <a:buChar char=""/>
              <a:tabLst>
                <a:tab pos="269875" algn="l"/>
              </a:tabLst>
            </a:pPr>
            <a:r>
              <a:rPr lang="en-AU" sz="2400" dirty="0">
                <a:effectLst/>
                <a:latin typeface="Avenir Book" panose="02000503020000020003" pitchFamily="2" charset="0"/>
                <a:ea typeface="Times New Roman" panose="02020603050405020304" pitchFamily="18" charset="0"/>
                <a:cs typeface="Arial" panose="020B0604020202020204" pitchFamily="34" charset="0"/>
              </a:rPr>
              <a:t>analysis and evaluation of primary and/or secondary data, including identified assumptions or data limitations, and conclusions</a:t>
            </a:r>
          </a:p>
          <a:p>
            <a:pPr marL="342900" lvl="0" indent="-342900" hangingPunct="0">
              <a:spcBef>
                <a:spcPts val="400"/>
              </a:spcBef>
              <a:spcAft>
                <a:spcPts val="400"/>
              </a:spcAft>
              <a:buFont typeface="Symbol" pitchFamily="2" charset="2"/>
              <a:buChar char=""/>
              <a:tabLst>
                <a:tab pos="269875" algn="l"/>
              </a:tabLst>
            </a:pPr>
            <a:r>
              <a:rPr lang="en-AU" sz="2400" dirty="0">
                <a:effectLst/>
                <a:latin typeface="Avenir Book" panose="02000503020000020003" pitchFamily="2" charset="0"/>
                <a:ea typeface="Times New Roman" panose="02020603050405020304" pitchFamily="18" charset="0"/>
                <a:cs typeface="Arial" panose="020B0604020202020204" pitchFamily="34" charset="0"/>
              </a:rPr>
              <a:t>problem-solving, including calculations, using chemistry concepts and skills applied to real-world contexts</a:t>
            </a:r>
          </a:p>
          <a:p>
            <a:pPr marL="342900" lvl="0" indent="-342900" hangingPunct="0">
              <a:spcBef>
                <a:spcPts val="400"/>
              </a:spcBef>
              <a:spcAft>
                <a:spcPts val="400"/>
              </a:spcAft>
              <a:buFont typeface="Symbol" pitchFamily="2" charset="2"/>
              <a:buChar char=""/>
              <a:tabLst>
                <a:tab pos="269875" algn="l"/>
              </a:tabLst>
            </a:pPr>
            <a:r>
              <a:rPr lang="en-AU" sz="2400" dirty="0">
                <a:effectLst/>
                <a:latin typeface="Avenir Book" panose="02000503020000020003" pitchFamily="2" charset="0"/>
                <a:ea typeface="Times New Roman" panose="02020603050405020304" pitchFamily="18" charset="0"/>
                <a:cs typeface="Arial" panose="020B0604020202020204" pitchFamily="34" charset="0"/>
              </a:rPr>
              <a:t>analysis and evaluation of a chemical innovation, research study, case study, socio-scientific issue, or media communication.</a:t>
            </a:r>
          </a:p>
          <a:p>
            <a:pPr marL="342900" indent="-342900" hangingPunct="0">
              <a:spcBef>
                <a:spcPts val="400"/>
              </a:spcBef>
              <a:spcAft>
                <a:spcPts val="400"/>
              </a:spcAft>
              <a:buFont typeface="Symbol" pitchFamily="2" charset="2"/>
              <a:buChar char=""/>
              <a:tabLst>
                <a:tab pos="269875" algn="l"/>
              </a:tabLst>
            </a:pPr>
            <a:r>
              <a:rPr lang="en-AU" sz="2400" dirty="0">
                <a:latin typeface="Avenir Book" panose="02000503020000020003" pitchFamily="2" charset="0"/>
                <a:ea typeface="Arial" panose="020B0604020202020204" pitchFamily="34" charset="0"/>
                <a:cs typeface="Arial" panose="020B0604020202020204" pitchFamily="34" charset="0"/>
              </a:rPr>
              <a:t>c</a:t>
            </a:r>
            <a:r>
              <a:rPr lang="en-AU" sz="2400" dirty="0">
                <a:effectLst/>
                <a:latin typeface="Avenir Book" panose="02000503020000020003" pitchFamily="2" charset="0"/>
                <a:ea typeface="Arial" panose="020B0604020202020204" pitchFamily="34" charset="0"/>
                <a:cs typeface="Arial" panose="020B0604020202020204" pitchFamily="34" charset="0"/>
              </a:rPr>
              <a:t>ommunication of the design, analysis and findings of a student-designed and student-conducted scientific investigation through a structured scientific poster and logbook entries.</a:t>
            </a:r>
          </a:p>
        </p:txBody>
      </p:sp>
    </p:spTree>
    <p:extLst>
      <p:ext uri="{BB962C8B-B14F-4D97-AF65-F5344CB8AC3E}">
        <p14:creationId xmlns:p14="http://schemas.microsoft.com/office/powerpoint/2010/main" val="3127496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8E4"/>
        </a:solidFill>
        <a:effectLst/>
      </p:bgPr>
    </p:bg>
    <p:spTree>
      <p:nvGrpSpPr>
        <p:cNvPr id="1" name="">
          <a:extLst>
            <a:ext uri="{FF2B5EF4-FFF2-40B4-BE49-F238E27FC236}">
              <a16:creationId xmlns:a16="http://schemas.microsoft.com/office/drawing/2014/main" id="{AE3862CA-5778-DE2B-5287-19EFD3CE3935}"/>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1A31859D-40BE-6274-ACFB-96C2E43AD5C5}"/>
              </a:ext>
            </a:extLst>
          </p:cNvPr>
          <p:cNvPicPr>
            <a:picLocks noChangeAspect="1"/>
          </p:cNvPicPr>
          <p:nvPr/>
        </p:nvPicPr>
        <p:blipFill>
          <a:blip r:embed="rId2"/>
          <a:stretch>
            <a:fillRect/>
          </a:stretch>
        </p:blipFill>
        <p:spPr>
          <a:xfrm>
            <a:off x="224424" y="0"/>
            <a:ext cx="11743152" cy="6858000"/>
          </a:xfrm>
          <a:prstGeom prst="rect">
            <a:avLst/>
          </a:prstGeom>
        </p:spPr>
      </p:pic>
      <p:sp>
        <p:nvSpPr>
          <p:cNvPr id="35" name="TextBox 34">
            <a:extLst>
              <a:ext uri="{FF2B5EF4-FFF2-40B4-BE49-F238E27FC236}">
                <a16:creationId xmlns:a16="http://schemas.microsoft.com/office/drawing/2014/main" id="{BB02A008-341A-05B6-391B-FB13CB74672E}"/>
              </a:ext>
            </a:extLst>
          </p:cNvPr>
          <p:cNvSpPr txBox="1"/>
          <p:nvPr/>
        </p:nvSpPr>
        <p:spPr>
          <a:xfrm>
            <a:off x="1408670" y="1447741"/>
            <a:ext cx="9115168" cy="4222181"/>
          </a:xfrm>
          <a:prstGeom prst="rect">
            <a:avLst/>
          </a:prstGeom>
          <a:noFill/>
        </p:spPr>
        <p:txBody>
          <a:bodyPr wrap="square" rtlCol="0">
            <a:spAutoFit/>
          </a:bodyPr>
          <a:lstStyle/>
          <a:p>
            <a:pPr algn="ctr"/>
            <a:r>
              <a:rPr lang="en-AU" sz="4800" dirty="0">
                <a:latin typeface="Avenir Book" panose="02000503020000020003" pitchFamily="2" charset="0"/>
              </a:rPr>
              <a:t>Designing assessment tasks for the new study design</a:t>
            </a:r>
          </a:p>
          <a:p>
            <a:pPr algn="ctr"/>
            <a:endParaRPr lang="en-AU" sz="2800" dirty="0">
              <a:latin typeface="Avenir Book" panose="02000503020000020003" pitchFamily="2" charset="0"/>
            </a:endParaRPr>
          </a:p>
          <a:p>
            <a:pPr algn="ctr"/>
            <a:r>
              <a:rPr lang="en-AU" sz="2800" dirty="0">
                <a:latin typeface="Avenir Book" panose="02000503020000020003" pitchFamily="2" charset="0"/>
              </a:rPr>
              <a:t>STAV VCE Chemistry conference 2025</a:t>
            </a:r>
          </a:p>
          <a:p>
            <a:pPr algn="ctr"/>
            <a:endParaRPr lang="en-AU" sz="3600" dirty="0">
              <a:latin typeface="Avenir Book" panose="02000503020000020003" pitchFamily="2" charset="0"/>
            </a:endParaRPr>
          </a:p>
          <a:p>
            <a:pPr algn="ctr">
              <a:lnSpc>
                <a:spcPct val="150000"/>
              </a:lnSpc>
            </a:pPr>
            <a:r>
              <a:rPr lang="en-US" sz="2800" dirty="0">
                <a:latin typeface="Avenir Book" panose="02000503020000020003" pitchFamily="2" charset="0"/>
              </a:rPr>
              <a:t>Dr Adele Hudson    Braemar College</a:t>
            </a:r>
          </a:p>
          <a:p>
            <a:pPr algn="ctr">
              <a:lnSpc>
                <a:spcPct val="150000"/>
              </a:lnSpc>
            </a:pPr>
            <a:r>
              <a:rPr lang="en-US" sz="2800" dirty="0">
                <a:latin typeface="Avenir Book" panose="02000503020000020003" pitchFamily="2" charset="0"/>
              </a:rPr>
              <a:t>Dr </a:t>
            </a:r>
            <a:r>
              <a:rPr lang="en-AU" sz="2800" dirty="0" err="1">
                <a:latin typeface="Avenir Book" panose="02000503020000020003" pitchFamily="2" charset="0"/>
              </a:rPr>
              <a:t>Kshitija</a:t>
            </a:r>
            <a:r>
              <a:rPr lang="en-US" sz="2800" dirty="0">
                <a:latin typeface="Avenir Book" panose="02000503020000020003" pitchFamily="2" charset="0"/>
              </a:rPr>
              <a:t> </a:t>
            </a:r>
            <a:r>
              <a:rPr lang="en-US" sz="2800" dirty="0" err="1">
                <a:latin typeface="Avenir Book" panose="02000503020000020003" pitchFamily="2" charset="0"/>
              </a:rPr>
              <a:t>Dhuna</a:t>
            </a:r>
            <a:r>
              <a:rPr lang="en-US" sz="2800" dirty="0">
                <a:latin typeface="Avenir Book" panose="02000503020000020003" pitchFamily="2" charset="0"/>
              </a:rPr>
              <a:t>      Aitken College</a:t>
            </a:r>
            <a:endParaRPr lang="en-AU" sz="2800" dirty="0">
              <a:latin typeface="Avenir Book" panose="02000503020000020003" pitchFamily="2" charset="0"/>
            </a:endParaRPr>
          </a:p>
        </p:txBody>
      </p:sp>
    </p:spTree>
    <p:extLst>
      <p:ext uri="{BB962C8B-B14F-4D97-AF65-F5344CB8AC3E}">
        <p14:creationId xmlns:p14="http://schemas.microsoft.com/office/powerpoint/2010/main" val="1931421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719</Words>
  <Application>Microsoft Macintosh PowerPoint</Application>
  <PresentationFormat>Widescreen</PresentationFormat>
  <Paragraphs>73</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Avenir Book</vt:lpstr>
      <vt:lpstr>Calibri</vt:lpstr>
      <vt:lpstr>Calibri Light</vt:lpstr>
      <vt:lpstr>Courier New</vt:lpstr>
      <vt:lpstr>Helvetica Neue</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Adele Hudson</dc:creator>
  <cp:lastModifiedBy>Adele Hudson</cp:lastModifiedBy>
  <cp:revision>4</cp:revision>
  <dcterms:created xsi:type="dcterms:W3CDTF">2025-02-14T23:25:25Z</dcterms:created>
  <dcterms:modified xsi:type="dcterms:W3CDTF">2025-02-18T10:12:06Z</dcterms:modified>
</cp:coreProperties>
</file>